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8" r:id="rId3"/>
    <p:sldId id="293" r:id="rId4"/>
    <p:sldId id="257" r:id="rId5"/>
    <p:sldId id="263" r:id="rId6"/>
    <p:sldId id="287" r:id="rId7"/>
    <p:sldId id="294" r:id="rId8"/>
    <p:sldId id="295" r:id="rId9"/>
    <p:sldId id="271" r:id="rId10"/>
    <p:sldId id="272" r:id="rId11"/>
    <p:sldId id="296" r:id="rId12"/>
    <p:sldId id="273" r:id="rId13"/>
    <p:sldId id="297" r:id="rId14"/>
    <p:sldId id="276" r:id="rId15"/>
    <p:sldId id="298" r:id="rId16"/>
    <p:sldId id="288" r:id="rId17"/>
    <p:sldId id="274" r:id="rId18"/>
    <p:sldId id="289" r:id="rId19"/>
    <p:sldId id="290" r:id="rId20"/>
    <p:sldId id="291" r:id="rId21"/>
    <p:sldId id="29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6429" autoAdjust="0"/>
  </p:normalViewPr>
  <p:slideViewPr>
    <p:cSldViewPr>
      <p:cViewPr varScale="1">
        <p:scale>
          <a:sx n="105" d="100"/>
          <a:sy n="105" d="100"/>
        </p:scale>
        <p:origin x="-1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0B36AD-F96C-490F-9753-37E9946154D2}" type="datetimeFigureOut">
              <a:rPr lang="ru-RU" smtClean="0"/>
              <a:pPr/>
              <a:t>26.09.2020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89CB1D-587D-4C73-8EB7-68043FB123F0}" type="slidenum">
              <a:rPr lang="ru-RU" smtClean="0"/>
              <a:pPr/>
              <a:t>‹#›</a:t>
            </a:fld>
            <a:endParaRPr lang="ru-RU"/>
          </a:p>
        </p:txBody>
      </p:sp>
    </p:spTree>
    <p:extLst>
      <p:ext uri="{BB962C8B-B14F-4D97-AF65-F5344CB8AC3E}">
        <p14:creationId xmlns:p14="http://schemas.microsoft.com/office/powerpoint/2010/main" val="1986997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A8AF9-06AE-4601-B235-A348EC66BD60}" type="datetimeFigureOut">
              <a:rPr lang="ru-RU" smtClean="0"/>
              <a:pPr/>
              <a:t>26.09.2020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B9F2EF-8B64-4C9A-BC6F-E9F61C280DAA}" type="slidenum">
              <a:rPr lang="ru-RU" smtClean="0"/>
              <a:pPr/>
              <a:t>‹#›</a:t>
            </a:fld>
            <a:endParaRPr lang="ru-RU" dirty="0"/>
          </a:p>
        </p:txBody>
      </p:sp>
    </p:spTree>
    <p:extLst>
      <p:ext uri="{BB962C8B-B14F-4D97-AF65-F5344CB8AC3E}">
        <p14:creationId xmlns:p14="http://schemas.microsoft.com/office/powerpoint/2010/main" val="32665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17</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4</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5</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9</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10</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12</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14</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16</a:t>
            </a:fld>
            <a:endParaRPr lang="ru-RU" dirty="0"/>
          </a:p>
        </p:txBody>
      </p:sp>
    </p:spTree>
    <p:extLst>
      <p:ext uri="{BB962C8B-B14F-4D97-AF65-F5344CB8AC3E}">
        <p14:creationId xmlns:p14="http://schemas.microsoft.com/office/powerpoint/2010/main" val="54572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0B097A69-C236-4E5B-B49C-7E35D6B42163}"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0B097A69-C236-4E5B-B49C-7E35D6B4216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AA512E3-8032-48F7-A84A-D97B1E71DDD2}" type="datetimeFigureOut">
              <a:rPr lang="ru-RU" smtClean="0"/>
              <a:pPr/>
              <a:t>26.09.2020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AA512E3-8032-48F7-A84A-D97B1E71DDD2}" type="datetimeFigureOut">
              <a:rPr lang="ru-RU" smtClean="0"/>
              <a:pPr/>
              <a:t>26.09.2020</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097A69-C236-4E5B-B49C-7E35D6B42163}"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900ig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736"/>
            <a:ext cx="7558086" cy="3143272"/>
          </a:xfrm>
        </p:spPr>
        <p:txBody>
          <a:bodyPr>
            <a:normAutofit/>
          </a:bodyPr>
          <a:lstStyle/>
          <a:p>
            <a:r>
              <a:rPr lang="ru-RU" sz="6000" dirty="0" smtClean="0"/>
              <a:t>Урок: «Электрические явления»</a:t>
            </a:r>
            <a:endParaRPr lang="ru-RU" sz="6000" dirty="0"/>
          </a:p>
        </p:txBody>
      </p:sp>
      <p:sp>
        <p:nvSpPr>
          <p:cNvPr id="3" name="Скругленный прямоугольник 2">
            <a:hlinkClick r:id="rId3" tooltip=" Каталог презентаций "/>
          </p:cNvPr>
          <p:cNvSpPr/>
          <p:nvPr/>
        </p:nvSpPr>
        <p:spPr>
          <a:xfrm>
            <a:off x="3898900" y="6477000"/>
            <a:ext cx="1346200" cy="355600"/>
          </a:xfrm>
          <a:prstGeom prst="roundRect">
            <a:avLst/>
          </a:prstGeom>
          <a:gradFill flip="none" rotWithShape="1">
            <a:gsLst>
              <a:gs pos="0">
                <a:srgbClr val="FFFFFF"/>
              </a:gs>
              <a:gs pos="100000">
                <a:srgbClr val="FFFFFF">
                  <a:shade val="88000"/>
                </a:srgbClr>
              </a:gs>
            </a:gsLst>
            <a:lin ang="5400000" scaled="1"/>
            <a:tileRect/>
          </a:gradFill>
          <a:ln w="1270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lIns="88900" tIns="25400" rIns="88900" bIns="50800" rtlCol="0" anchor="ctr"/>
          <a:lstStyle/>
          <a:p>
            <a:pPr algn="ctr"/>
            <a:r>
              <a:rPr lang="en-US" sz="2000" u="sng" smtClean="0">
                <a:solidFill>
                  <a:srgbClr val="3333CC"/>
                </a:solidFill>
                <a:latin typeface="Arial"/>
              </a:rPr>
              <a:t>900igr.net</a:t>
            </a:r>
            <a:endParaRPr lang="ru-RU" sz="2000" u="sng">
              <a:solidFill>
                <a:srgbClr val="3333CC"/>
              </a:solidFill>
              <a:latin typeface="Aria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88640"/>
            <a:ext cx="8517632" cy="6480720"/>
          </a:xfrm>
        </p:spPr>
        <p:txBody>
          <a:bodyPr>
            <a:normAutofit fontScale="90000"/>
          </a:bodyPr>
          <a:lstStyle/>
          <a:p>
            <a:pPr algn="l"/>
            <a:r>
              <a:rPr lang="ru-RU" sz="2400" dirty="0" smtClean="0">
                <a:latin typeface="+mn-lt"/>
              </a:rPr>
              <a:t/>
            </a:r>
            <a:br>
              <a:rPr lang="ru-RU" sz="2400" dirty="0" smtClean="0">
                <a:latin typeface="+mn-lt"/>
              </a:rPr>
            </a:br>
            <a:r>
              <a:rPr lang="ru-RU" sz="3600" dirty="0" smtClean="0">
                <a:latin typeface="+mn-lt"/>
              </a:rPr>
              <a:t/>
            </a:r>
            <a:br>
              <a:rPr lang="ru-RU" sz="3600" dirty="0" smtClean="0">
                <a:latin typeface="+mn-lt"/>
              </a:rPr>
            </a:br>
            <a:r>
              <a:rPr lang="ru-RU" sz="3600" dirty="0" smtClean="0">
                <a:latin typeface="+mn-lt"/>
              </a:rPr>
              <a:t/>
            </a:r>
            <a:br>
              <a:rPr lang="ru-RU" sz="3600" dirty="0" smtClean="0">
                <a:latin typeface="+mn-lt"/>
              </a:rPr>
            </a:br>
            <a:r>
              <a:rPr lang="ru-RU" sz="3600" dirty="0" smtClean="0">
                <a:solidFill>
                  <a:srgbClr val="C00000"/>
                </a:solidFill>
                <a:latin typeface="+mn-lt"/>
              </a:rPr>
              <a:t>Ученик во время работы должен:     </a:t>
            </a:r>
            <a:r>
              <a:rPr lang="ru-RU" sz="3600" dirty="0" smtClean="0">
                <a:latin typeface="+mn-lt"/>
              </a:rPr>
              <a:t/>
            </a:r>
            <a:br>
              <a:rPr lang="ru-RU" sz="3600" dirty="0" smtClean="0">
                <a:latin typeface="+mn-lt"/>
              </a:rPr>
            </a:br>
            <a:r>
              <a:rPr lang="ru-RU" sz="3600" dirty="0" smtClean="0">
                <a:solidFill>
                  <a:srgbClr val="002060"/>
                </a:solidFill>
                <a:latin typeface="+mn-lt"/>
              </a:rPr>
              <a:t/>
            </a:r>
            <a:br>
              <a:rPr lang="ru-RU" sz="3600" dirty="0" smtClean="0">
                <a:solidFill>
                  <a:srgbClr val="002060"/>
                </a:solidFill>
                <a:latin typeface="+mn-lt"/>
              </a:rPr>
            </a:br>
            <a:r>
              <a:rPr lang="ru-RU" sz="3600" dirty="0" smtClean="0">
                <a:solidFill>
                  <a:schemeClr val="tx1"/>
                </a:solidFill>
                <a:latin typeface="+mn-lt"/>
              </a:rPr>
              <a:t> -быть внимательным, дисциплинированным, осторожным,</a:t>
            </a:r>
            <a:br>
              <a:rPr lang="ru-RU" sz="3600" dirty="0" smtClean="0">
                <a:solidFill>
                  <a:schemeClr val="tx1"/>
                </a:solidFill>
                <a:latin typeface="+mn-lt"/>
              </a:rPr>
            </a:br>
            <a:r>
              <a:rPr lang="ru-RU" sz="3600" dirty="0" smtClean="0">
                <a:solidFill>
                  <a:schemeClr val="tx1"/>
                </a:solidFill>
                <a:latin typeface="+mn-lt"/>
              </a:rPr>
              <a:t>точно выполнять указания учителя;</a:t>
            </a:r>
            <a:br>
              <a:rPr lang="ru-RU" sz="3600" dirty="0" smtClean="0">
                <a:solidFill>
                  <a:schemeClr val="tx1"/>
                </a:solidFill>
                <a:latin typeface="+mn-lt"/>
              </a:rPr>
            </a:br>
            <a:r>
              <a:rPr lang="ru-RU" sz="3600" dirty="0">
                <a:solidFill>
                  <a:schemeClr val="tx1"/>
                </a:solidFill>
                <a:latin typeface="+mn-lt"/>
              </a:rPr>
              <a:t> </a:t>
            </a:r>
            <a:r>
              <a:rPr lang="ru-RU" sz="3600" dirty="0" smtClean="0">
                <a:solidFill>
                  <a:schemeClr val="tx1"/>
                </a:solidFill>
                <a:latin typeface="+mn-lt"/>
              </a:rPr>
              <a:t>-перед включением тока пригласить учителя;</a:t>
            </a:r>
            <a:br>
              <a:rPr lang="ru-RU" sz="3600" dirty="0" smtClean="0">
                <a:solidFill>
                  <a:schemeClr val="tx1"/>
                </a:solidFill>
                <a:latin typeface="+mn-lt"/>
              </a:rPr>
            </a:br>
            <a:r>
              <a:rPr lang="ru-RU" sz="3600" dirty="0">
                <a:solidFill>
                  <a:schemeClr val="tx1"/>
                </a:solidFill>
                <a:latin typeface="+mn-lt"/>
              </a:rPr>
              <a:t> </a:t>
            </a:r>
            <a:r>
              <a:rPr lang="ru-RU" sz="3600" dirty="0" smtClean="0">
                <a:solidFill>
                  <a:schemeClr val="tx1"/>
                </a:solidFill>
                <a:latin typeface="+mn-lt"/>
              </a:rPr>
              <a:t>-не допускать «</a:t>
            </a:r>
            <a:r>
              <a:rPr lang="ru-RU" sz="3600" dirty="0" err="1" smtClean="0">
                <a:solidFill>
                  <a:schemeClr val="tx1"/>
                </a:solidFill>
                <a:latin typeface="+mn-lt"/>
              </a:rPr>
              <a:t>зашкаливания</a:t>
            </a:r>
            <a:r>
              <a:rPr lang="ru-RU" sz="3600" dirty="0" smtClean="0">
                <a:solidFill>
                  <a:schemeClr val="tx1"/>
                </a:solidFill>
                <a:latin typeface="+mn-lt"/>
              </a:rPr>
              <a:t>» приборов;</a:t>
            </a:r>
            <a:br>
              <a:rPr lang="ru-RU" sz="3600" dirty="0" smtClean="0">
                <a:solidFill>
                  <a:schemeClr val="tx1"/>
                </a:solidFill>
                <a:latin typeface="+mn-lt"/>
              </a:rPr>
            </a:br>
            <a:r>
              <a:rPr lang="ru-RU" sz="3600" dirty="0">
                <a:solidFill>
                  <a:schemeClr val="tx1"/>
                </a:solidFill>
                <a:latin typeface="+mn-lt"/>
              </a:rPr>
              <a:t> </a:t>
            </a:r>
            <a:r>
              <a:rPr lang="ru-RU" sz="3600" dirty="0" smtClean="0">
                <a:solidFill>
                  <a:schemeClr val="tx1"/>
                </a:solidFill>
                <a:latin typeface="+mn-lt"/>
              </a:rPr>
              <a:t>-включать установку лишь для измерений, наблюдений, а после этого отключить её;</a:t>
            </a:r>
            <a:br>
              <a:rPr lang="ru-RU" sz="3600" dirty="0" smtClean="0">
                <a:solidFill>
                  <a:schemeClr val="tx1"/>
                </a:solidFill>
                <a:latin typeface="+mn-lt"/>
              </a:rPr>
            </a:br>
            <a:r>
              <a:rPr lang="ru-RU" sz="3600" dirty="0" smtClean="0">
                <a:solidFill>
                  <a:schemeClr val="tx1"/>
                </a:solidFill>
                <a:latin typeface="+mn-lt"/>
              </a:rPr>
              <a:t>-для включения и выключения тока в цепи использовать только выключатели.</a:t>
            </a:r>
            <a:r>
              <a:rPr lang="ru-RU" sz="3600" dirty="0" smtClean="0">
                <a:latin typeface="+mn-lt"/>
              </a:rPr>
              <a:t/>
            </a:r>
            <a:br>
              <a:rPr lang="ru-RU" sz="36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endParaRPr lang="ru-RU" sz="24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229600" cy="5472608"/>
          </a:xfrm>
        </p:spPr>
        <p:txBody>
          <a:bodyPr>
            <a:normAutofit fontScale="90000"/>
          </a:bodyPr>
          <a:lstStyle/>
          <a:p>
            <a:pPr algn="l"/>
            <a:r>
              <a:rPr lang="ru-RU" sz="3600" dirty="0">
                <a:solidFill>
                  <a:srgbClr val="C00000"/>
                </a:solidFill>
                <a:latin typeface="+mn-lt"/>
              </a:rPr>
              <a:t>Более уязвимые участки тела, страдающие от действия электрического тока</a:t>
            </a:r>
            <a:r>
              <a:rPr lang="ru-RU" sz="3600" dirty="0" smtClean="0">
                <a:solidFill>
                  <a:srgbClr val="C00000"/>
                </a:solidFill>
                <a:latin typeface="+mn-lt"/>
              </a:rPr>
              <a:t>:</a:t>
            </a:r>
            <a:r>
              <a:rPr lang="ru-RU" sz="3100" dirty="0" smtClean="0">
                <a:solidFill>
                  <a:srgbClr val="FF0000"/>
                </a:solidFill>
                <a:latin typeface="+mn-lt"/>
              </a:rPr>
              <a:t/>
            </a:r>
            <a:br>
              <a:rPr lang="ru-RU" sz="3100" dirty="0" smtClean="0">
                <a:solidFill>
                  <a:srgbClr val="FF0000"/>
                </a:solidFill>
                <a:latin typeface="+mn-lt"/>
              </a:rPr>
            </a:br>
            <a:r>
              <a:rPr lang="ru-RU" sz="3100" dirty="0" smtClean="0">
                <a:solidFill>
                  <a:schemeClr val="tx1"/>
                </a:solidFill>
                <a:latin typeface="+mn-lt"/>
              </a:rPr>
              <a:t>                                                 </a:t>
            </a:r>
            <a:r>
              <a:rPr lang="ru-RU" sz="3100" dirty="0">
                <a:solidFill>
                  <a:schemeClr val="tx1"/>
                </a:solidFill>
                <a:latin typeface="+mn-lt"/>
              </a:rPr>
              <a:t/>
            </a:r>
            <a:br>
              <a:rPr lang="ru-RU" sz="3100" dirty="0">
                <a:solidFill>
                  <a:schemeClr val="tx1"/>
                </a:solidFill>
                <a:latin typeface="+mn-lt"/>
              </a:rPr>
            </a:br>
            <a:r>
              <a:rPr lang="ru-RU" sz="3100" dirty="0" smtClean="0">
                <a:solidFill>
                  <a:schemeClr val="tx1"/>
                </a:solidFill>
                <a:latin typeface="+mn-lt"/>
              </a:rPr>
              <a:t/>
            </a:r>
            <a:br>
              <a:rPr lang="ru-RU" sz="3100" dirty="0" smtClean="0">
                <a:solidFill>
                  <a:schemeClr val="tx1"/>
                </a:solidFill>
                <a:latin typeface="+mn-lt"/>
              </a:rPr>
            </a:br>
            <a:r>
              <a:rPr lang="ru-RU" sz="3600" dirty="0" smtClean="0">
                <a:solidFill>
                  <a:schemeClr val="tx1"/>
                </a:solidFill>
                <a:latin typeface="+mn-lt"/>
              </a:rPr>
              <a:t>-</a:t>
            </a:r>
            <a:r>
              <a:rPr lang="ru-RU" sz="3600" dirty="0">
                <a:solidFill>
                  <a:schemeClr val="tx1"/>
                </a:solidFill>
                <a:latin typeface="+mn-lt"/>
              </a:rPr>
              <a:t>боковые поверхности шеи, виски;</a:t>
            </a:r>
            <a:r>
              <a:rPr lang="ru-RU" sz="3100" dirty="0">
                <a:latin typeface="+mn-lt"/>
              </a:rPr>
              <a:t/>
            </a:r>
            <a:br>
              <a:rPr lang="ru-RU" sz="3100" dirty="0">
                <a:latin typeface="+mn-lt"/>
              </a:rPr>
            </a:br>
            <a:r>
              <a:rPr lang="ru-RU" sz="3100" dirty="0" smtClean="0">
                <a:solidFill>
                  <a:schemeClr val="tx1"/>
                </a:solidFill>
                <a:latin typeface="+mn-lt"/>
              </a:rPr>
              <a:t/>
            </a:r>
            <a:br>
              <a:rPr lang="ru-RU" sz="3100" dirty="0" smtClean="0">
                <a:solidFill>
                  <a:schemeClr val="tx1"/>
                </a:solidFill>
                <a:latin typeface="+mn-lt"/>
              </a:rPr>
            </a:br>
            <a:r>
              <a:rPr lang="ru-RU" sz="3100" dirty="0" smtClean="0">
                <a:solidFill>
                  <a:schemeClr val="tx1"/>
                </a:solidFill>
                <a:latin typeface="+mn-lt"/>
              </a:rPr>
              <a:t>-</a:t>
            </a:r>
            <a:r>
              <a:rPr lang="ru-RU" sz="3100" dirty="0">
                <a:solidFill>
                  <a:schemeClr val="tx1"/>
                </a:solidFill>
                <a:latin typeface="+mn-lt"/>
              </a:rPr>
              <a:t>тыльная сторона ладони, поверхность ладони между большим и указательным пальцами;</a:t>
            </a:r>
            <a:r>
              <a:rPr lang="ru-RU" sz="4400" dirty="0"/>
              <a:t/>
            </a:r>
            <a:br>
              <a:rPr lang="ru-RU" sz="4400" dirty="0"/>
            </a:br>
            <a:r>
              <a:rPr lang="ru-RU" sz="4400" dirty="0" smtClean="0">
                <a:solidFill>
                  <a:schemeClr val="tx1"/>
                </a:solidFill>
              </a:rPr>
              <a:t/>
            </a:r>
            <a:br>
              <a:rPr lang="ru-RU" sz="4400" dirty="0" smtClean="0">
                <a:solidFill>
                  <a:schemeClr val="tx1"/>
                </a:solidFill>
              </a:rPr>
            </a:br>
            <a:r>
              <a:rPr lang="ru-RU" sz="3600" dirty="0" smtClean="0">
                <a:solidFill>
                  <a:schemeClr val="tx1"/>
                </a:solidFill>
                <a:latin typeface="+mn-lt"/>
              </a:rPr>
              <a:t>-</a:t>
            </a:r>
            <a:r>
              <a:rPr lang="ru-RU" sz="3600" dirty="0">
                <a:solidFill>
                  <a:schemeClr val="tx1"/>
                </a:solidFill>
                <a:latin typeface="+mn-lt"/>
              </a:rPr>
              <a:t>рука на участке </a:t>
            </a:r>
            <a:r>
              <a:rPr lang="ru-RU" sz="3600" dirty="0" smtClean="0">
                <a:solidFill>
                  <a:schemeClr val="tx1"/>
                </a:solidFill>
                <a:latin typeface="+mn-lt"/>
              </a:rPr>
              <a:t>выше кисти, </a:t>
            </a:r>
            <a:r>
              <a:rPr lang="ru-RU" sz="3600" dirty="0">
                <a:solidFill>
                  <a:schemeClr val="tx1"/>
                </a:solidFill>
                <a:latin typeface="+mn-lt"/>
              </a:rPr>
              <a:t>плечо, спина, передняя часть ноги.</a:t>
            </a:r>
          </a:p>
        </p:txBody>
      </p:sp>
    </p:spTree>
    <p:extLst>
      <p:ext uri="{BB962C8B-B14F-4D97-AF65-F5344CB8AC3E}">
        <p14:creationId xmlns:p14="http://schemas.microsoft.com/office/powerpoint/2010/main" val="2513892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8184" y="274638"/>
            <a:ext cx="8858312" cy="6583362"/>
          </a:xfrm>
        </p:spPr>
        <p:txBody>
          <a:bodyPr>
            <a:normAutofit/>
          </a:bodyPr>
          <a:lstStyle/>
          <a:p>
            <a:pPr algn="l"/>
            <a:r>
              <a:rPr lang="ru-RU" sz="2800" dirty="0" smtClean="0">
                <a:solidFill>
                  <a:srgbClr val="FF0000"/>
                </a:solidFill>
                <a:latin typeface="+mn-lt"/>
              </a:rPr>
              <a:t>3 этап.  </a:t>
            </a:r>
            <a:r>
              <a:rPr lang="ru-RU" sz="2800" dirty="0" smtClean="0">
                <a:solidFill>
                  <a:srgbClr val="002060"/>
                </a:solidFill>
                <a:latin typeface="+mn-lt"/>
              </a:rPr>
              <a:t>Защита мини-проекта </a:t>
            </a:r>
            <a:r>
              <a:rPr lang="ru-RU" sz="2000" dirty="0" smtClean="0">
                <a:solidFill>
                  <a:schemeClr val="tx1"/>
                </a:solidFill>
                <a:latin typeface="+mn-lt"/>
              </a:rPr>
              <a:t>исследовательского характера.</a:t>
            </a:r>
            <a:r>
              <a:rPr lang="ru-RU" sz="2800" dirty="0" smtClean="0">
                <a:latin typeface="+mn-lt"/>
              </a:rPr>
              <a:t/>
            </a:r>
            <a:br>
              <a:rPr lang="ru-RU" sz="2800" dirty="0" smtClean="0">
                <a:latin typeface="+mn-lt"/>
              </a:rPr>
            </a:br>
            <a:r>
              <a:rPr lang="ru-RU" sz="2800" dirty="0" smtClean="0">
                <a:solidFill>
                  <a:srgbClr val="FF0000"/>
                </a:solidFill>
                <a:latin typeface="+mn-lt"/>
              </a:rPr>
              <a:t>Проблемный вопрос </a:t>
            </a:r>
            <a:r>
              <a:rPr lang="ru-RU" sz="2800" dirty="0" smtClean="0">
                <a:latin typeface="+mn-lt"/>
              </a:rPr>
              <a:t/>
            </a:r>
            <a:br>
              <a:rPr lang="ru-RU" sz="2800" dirty="0" smtClean="0">
                <a:latin typeface="+mn-lt"/>
              </a:rPr>
            </a:br>
            <a:r>
              <a:rPr lang="ru-RU" sz="2800" u="sng" dirty="0" smtClean="0">
                <a:solidFill>
                  <a:schemeClr val="tx1"/>
                </a:solidFill>
                <a:latin typeface="+mn-lt"/>
              </a:rPr>
              <a:t>     -  какие факторы влияют на значение силы тока в цепи?</a:t>
            </a:r>
            <a:r>
              <a:rPr lang="ru-RU" sz="2800" dirty="0" smtClean="0">
                <a:solidFill>
                  <a:schemeClr val="tx1"/>
                </a:solidFill>
                <a:latin typeface="+mn-lt"/>
              </a:rPr>
              <a:t/>
            </a:r>
            <a:br>
              <a:rPr lang="ru-RU" sz="2800" dirty="0" smtClean="0">
                <a:solidFill>
                  <a:schemeClr val="tx1"/>
                </a:solidFill>
                <a:latin typeface="+mn-lt"/>
              </a:rPr>
            </a:br>
            <a:r>
              <a:rPr lang="ru-RU" sz="2800" dirty="0" smtClean="0">
                <a:solidFill>
                  <a:schemeClr val="tx1"/>
                </a:solidFill>
                <a:latin typeface="+mn-lt"/>
              </a:rPr>
              <a:t>Возможные предположения учащихся…</a:t>
            </a:r>
            <a:br>
              <a:rPr lang="ru-RU" sz="2800" dirty="0" smtClean="0">
                <a:solidFill>
                  <a:schemeClr val="tx1"/>
                </a:solidFill>
                <a:latin typeface="+mn-lt"/>
              </a:rPr>
            </a:br>
            <a:r>
              <a:rPr lang="ru-RU" sz="2800" i="1" u="sng" dirty="0">
                <a:solidFill>
                  <a:schemeClr val="tx1"/>
                </a:solidFill>
                <a:effectLst/>
                <a:latin typeface="+mn-lt"/>
              </a:rPr>
              <a:t>Цели исследования: </a:t>
            </a:r>
            <a:r>
              <a:rPr lang="ru-RU" sz="2800" dirty="0">
                <a:solidFill>
                  <a:schemeClr val="tx1"/>
                </a:solidFill>
                <a:effectLst/>
                <a:latin typeface="+mn-lt"/>
              </a:rPr>
              <a:t/>
            </a:r>
            <a:br>
              <a:rPr lang="ru-RU" sz="2800" dirty="0">
                <a:solidFill>
                  <a:schemeClr val="tx1"/>
                </a:solidFill>
                <a:effectLst/>
                <a:latin typeface="+mn-lt"/>
              </a:rPr>
            </a:br>
            <a:r>
              <a:rPr lang="ru-RU" sz="2800" u="sng" dirty="0">
                <a:solidFill>
                  <a:schemeClr val="tx1"/>
                </a:solidFill>
                <a:effectLst/>
                <a:latin typeface="+mn-lt"/>
              </a:rPr>
              <a:t> </a:t>
            </a:r>
            <a:r>
              <a:rPr lang="ru-RU" sz="3200" u="sng" dirty="0">
                <a:solidFill>
                  <a:schemeClr val="tx1"/>
                </a:solidFill>
                <a:effectLst/>
                <a:latin typeface="+mn-lt"/>
              </a:rPr>
              <a:t>- выяснить от каких факторов будет зависеть величина силы тока в цепи?</a:t>
            </a:r>
            <a:r>
              <a:rPr lang="ru-RU" sz="2800" dirty="0">
                <a:solidFill>
                  <a:schemeClr val="tx1"/>
                </a:solidFill>
                <a:effectLst/>
                <a:latin typeface="+mn-lt"/>
              </a:rPr>
              <a:t/>
            </a:r>
            <a:br>
              <a:rPr lang="ru-RU" sz="2800" dirty="0">
                <a:solidFill>
                  <a:schemeClr val="tx1"/>
                </a:solidFill>
                <a:effectLst/>
                <a:latin typeface="+mn-lt"/>
              </a:rPr>
            </a:br>
            <a:r>
              <a:rPr lang="ru-RU" sz="2800" i="1" dirty="0">
                <a:solidFill>
                  <a:schemeClr val="tx1"/>
                </a:solidFill>
                <a:effectLst/>
                <a:latin typeface="+mn-lt"/>
              </a:rPr>
              <a:t>- выяснить от каких факторов не будет зависеть величина силы тока в цепи?</a:t>
            </a:r>
            <a:r>
              <a:rPr lang="ru-RU" sz="2800" dirty="0">
                <a:effectLst/>
                <a:latin typeface="+mn-lt"/>
              </a:rPr>
              <a:t/>
            </a:r>
            <a:br>
              <a:rPr lang="ru-RU" sz="2800" dirty="0">
                <a:effectLst/>
                <a:latin typeface="+mn-lt"/>
              </a:rPr>
            </a:br>
            <a:r>
              <a:rPr lang="ru-RU" sz="2800" dirty="0" smtClean="0">
                <a:solidFill>
                  <a:schemeClr val="tx1"/>
                </a:solidFill>
                <a:latin typeface="+mn-lt"/>
              </a:rPr>
              <a:t>(оборудование – источник тока, соединительные провода, реостат, проводники из разного металла, амперметр, выключатель).</a:t>
            </a:r>
            <a:r>
              <a:rPr lang="ru-RU" sz="2000" dirty="0" smtClean="0">
                <a:latin typeface="+mn-lt"/>
              </a:rPr>
              <a:t/>
            </a:r>
            <a:br>
              <a:rPr lang="ru-RU" sz="2000" dirty="0" smtClean="0">
                <a:latin typeface="+mn-lt"/>
              </a:rPr>
            </a:br>
            <a:endParaRPr lang="ru-RU" sz="3200" dirty="0">
              <a:solidFill>
                <a:srgbClr val="FF0000"/>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6336704"/>
          </a:xfrm>
        </p:spPr>
        <p:txBody>
          <a:bodyPr>
            <a:noAutofit/>
          </a:bodyPr>
          <a:lstStyle/>
          <a:p>
            <a:pPr algn="l"/>
            <a:r>
              <a:rPr lang="ru-RU" sz="3200" dirty="0">
                <a:solidFill>
                  <a:srgbClr val="002060"/>
                </a:solidFill>
              </a:rPr>
              <a:t>Задание №1</a:t>
            </a:r>
            <a:r>
              <a:rPr lang="ru-RU" sz="3200" dirty="0"/>
              <a:t/>
            </a:r>
            <a:br>
              <a:rPr lang="ru-RU" sz="3200" dirty="0"/>
            </a:br>
            <a:r>
              <a:rPr lang="ru-RU" sz="3200" dirty="0">
                <a:solidFill>
                  <a:schemeClr val="tx1"/>
                </a:solidFill>
              </a:rPr>
              <a:t>- выяснить зависимость силы тока от длины проводника, изготовленного из одного материала, одинакового сечения.</a:t>
            </a:r>
            <a:r>
              <a:rPr lang="ru-RU" sz="3200" dirty="0"/>
              <a:t/>
            </a:r>
            <a:br>
              <a:rPr lang="ru-RU" sz="3200" dirty="0"/>
            </a:br>
            <a:r>
              <a:rPr lang="ru-RU" sz="3200" dirty="0">
                <a:solidFill>
                  <a:srgbClr val="002060"/>
                </a:solidFill>
              </a:rPr>
              <a:t>Задание №2</a:t>
            </a:r>
            <a:r>
              <a:rPr lang="ru-RU" sz="3200" dirty="0"/>
              <a:t/>
            </a:r>
            <a:br>
              <a:rPr lang="ru-RU" sz="3200" dirty="0"/>
            </a:br>
            <a:r>
              <a:rPr lang="ru-RU" sz="3200" dirty="0"/>
              <a:t> </a:t>
            </a:r>
            <a:r>
              <a:rPr lang="ru-RU" sz="3200" dirty="0">
                <a:solidFill>
                  <a:schemeClr val="tx1"/>
                </a:solidFill>
              </a:rPr>
              <a:t>-выяснить зависимость силы тока от площади поперечного сечения проводника одинаковой длины, изготовленного из одного материала.</a:t>
            </a:r>
            <a:r>
              <a:rPr lang="ru-RU" sz="3200" dirty="0"/>
              <a:t/>
            </a:r>
            <a:br>
              <a:rPr lang="ru-RU" sz="3200" dirty="0"/>
            </a:br>
            <a:r>
              <a:rPr lang="ru-RU" sz="3200" dirty="0">
                <a:solidFill>
                  <a:srgbClr val="002060"/>
                </a:solidFill>
              </a:rPr>
              <a:t>Задание №3</a:t>
            </a:r>
            <a:r>
              <a:rPr lang="ru-RU" sz="3200" dirty="0"/>
              <a:t/>
            </a:r>
            <a:br>
              <a:rPr lang="ru-RU" sz="3200" dirty="0"/>
            </a:br>
            <a:r>
              <a:rPr lang="ru-RU" sz="3200" dirty="0">
                <a:solidFill>
                  <a:schemeClr val="tx1"/>
                </a:solidFill>
              </a:rPr>
              <a:t>- выяснить зависимость силы тока от проводника из разных металлов, одинаковой длины и сечения.</a:t>
            </a:r>
            <a:r>
              <a:rPr lang="ru-RU" sz="3200" dirty="0"/>
              <a:t/>
            </a:r>
            <a:br>
              <a:rPr lang="ru-RU" sz="3200" dirty="0"/>
            </a:br>
            <a:r>
              <a:rPr lang="ru-RU" sz="3200" dirty="0">
                <a:solidFill>
                  <a:srgbClr val="FF0000"/>
                </a:solidFill>
              </a:rPr>
              <a:t>Подведение итогов.</a:t>
            </a:r>
            <a:endParaRPr lang="ru-RU" sz="3200" dirty="0"/>
          </a:p>
        </p:txBody>
      </p:sp>
    </p:spTree>
    <p:extLst>
      <p:ext uri="{BB962C8B-B14F-4D97-AF65-F5344CB8AC3E}">
        <p14:creationId xmlns:p14="http://schemas.microsoft.com/office/powerpoint/2010/main" val="3666717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2290266"/>
          </a:xfrm>
        </p:spPr>
        <p:txBody>
          <a:bodyPr>
            <a:normAutofit/>
          </a:bodyPr>
          <a:lstStyle/>
          <a:p>
            <a:pPr algn="l"/>
            <a:r>
              <a:rPr lang="ru-RU" sz="4400" u="sng" dirty="0" smtClean="0">
                <a:solidFill>
                  <a:schemeClr val="tx1"/>
                </a:solidFill>
                <a:latin typeface="+mn-lt"/>
              </a:rPr>
              <a:t> 4 этап  </a:t>
            </a:r>
            <a:r>
              <a:rPr lang="ru-RU" sz="4400" dirty="0" smtClean="0">
                <a:solidFill>
                  <a:srgbClr val="FF0000"/>
                </a:solidFill>
                <a:latin typeface="+mn-lt"/>
              </a:rPr>
              <a:t>«Помоги себе сам!!»</a:t>
            </a:r>
            <a:r>
              <a:rPr lang="ru-RU" sz="3200" dirty="0" smtClean="0">
                <a:latin typeface="+mn-lt"/>
              </a:rPr>
              <a:t/>
            </a:r>
            <a:br>
              <a:rPr lang="ru-RU" sz="3200" dirty="0" smtClean="0">
                <a:latin typeface="+mn-lt"/>
              </a:rPr>
            </a:br>
            <a:r>
              <a:rPr lang="ru-RU" sz="2400" dirty="0" smtClean="0">
                <a:solidFill>
                  <a:srgbClr val="002060"/>
                </a:solidFill>
                <a:latin typeface="+mn-lt"/>
              </a:rPr>
              <a:t/>
            </a:r>
            <a:br>
              <a:rPr lang="ru-RU" sz="2400" dirty="0" smtClean="0">
                <a:solidFill>
                  <a:srgbClr val="002060"/>
                </a:solidFill>
                <a:latin typeface="+mn-lt"/>
              </a:rPr>
            </a:br>
            <a:endParaRPr lang="ru-RU" sz="3200" dirty="0">
              <a:solidFill>
                <a:srgbClr val="002060"/>
              </a:solidFill>
              <a:latin typeface="+mn-lt"/>
            </a:endParaRPr>
          </a:p>
        </p:txBody>
      </p:sp>
      <p:sp>
        <p:nvSpPr>
          <p:cNvPr id="4" name="Содержимое 3"/>
          <p:cNvSpPr>
            <a:spLocks noGrp="1"/>
          </p:cNvSpPr>
          <p:nvPr>
            <p:ph idx="1"/>
          </p:nvPr>
        </p:nvSpPr>
        <p:spPr>
          <a:xfrm>
            <a:off x="457200" y="2492896"/>
            <a:ext cx="8229600" cy="3816464"/>
          </a:xfrm>
        </p:spPr>
        <p:txBody>
          <a:bodyPr>
            <a:normAutofit lnSpcReduction="10000"/>
          </a:bodyPr>
          <a:lstStyle/>
          <a:p>
            <a:pPr marL="137160" indent="0">
              <a:buNone/>
            </a:pPr>
            <a:endParaRPr lang="ru-RU" sz="3600" dirty="0" smtClean="0">
              <a:solidFill>
                <a:srgbClr val="7030A0"/>
              </a:solidFill>
            </a:endParaRPr>
          </a:p>
          <a:p>
            <a:pPr marL="137160" indent="0">
              <a:buNone/>
            </a:pPr>
            <a:r>
              <a:rPr lang="ru-RU" sz="3600" dirty="0"/>
              <a:t>Цель: проверить умеете ли вы применить  знания по данной теме в нестандартной ситуации.</a:t>
            </a:r>
          </a:p>
          <a:p>
            <a:pPr marL="137160" indent="0">
              <a:buNone/>
            </a:pPr>
            <a:endParaRPr lang="ru-RU" sz="2400" dirty="0" smtClean="0">
              <a:solidFill>
                <a:srgbClr val="7030A0"/>
              </a:solidFill>
            </a:endParaRPr>
          </a:p>
          <a:p>
            <a:pPr marL="137160" indent="0">
              <a:buNone/>
            </a:pPr>
            <a:r>
              <a:rPr lang="ru-RU" sz="2400" dirty="0" smtClean="0">
                <a:solidFill>
                  <a:srgbClr val="7030A0"/>
                </a:solidFill>
              </a:rPr>
              <a:t>Оборудование</a:t>
            </a:r>
            <a:r>
              <a:rPr lang="ru-RU" sz="2400" dirty="0">
                <a:solidFill>
                  <a:srgbClr val="7030A0"/>
                </a:solidFill>
              </a:rPr>
              <a:t>: </a:t>
            </a:r>
            <a:r>
              <a:rPr lang="ru-RU" sz="2400" dirty="0">
                <a:solidFill>
                  <a:srgbClr val="002060"/>
                </a:solidFill>
              </a:rPr>
              <a:t>телефонный аппарат, сотовый телефон, выключатель, «пилот», телевизор (макет), ёмкости для воды и песка, плотная ткань.</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3024336"/>
          </a:xfrm>
        </p:spPr>
        <p:txBody>
          <a:bodyPr>
            <a:normAutofit fontScale="90000"/>
          </a:bodyPr>
          <a:lstStyle/>
          <a:p>
            <a:pPr marL="137160" indent="0" algn="l"/>
            <a:r>
              <a:rPr lang="ru-RU" sz="2200" dirty="0" smtClean="0">
                <a:solidFill>
                  <a:schemeClr val="bg1"/>
                </a:solidFill>
                <a:latin typeface="+mn-lt"/>
              </a:rPr>
              <a:t/>
            </a:r>
            <a:br>
              <a:rPr lang="ru-RU" sz="2200" dirty="0" smtClean="0">
                <a:solidFill>
                  <a:schemeClr val="bg1"/>
                </a:solidFill>
                <a:latin typeface="+mn-lt"/>
              </a:rPr>
            </a:br>
            <a:r>
              <a:rPr lang="ru-RU" sz="2200" dirty="0">
                <a:solidFill>
                  <a:schemeClr val="bg1"/>
                </a:solidFill>
                <a:latin typeface="+mn-lt"/>
              </a:rPr>
              <a:t/>
            </a:r>
            <a:br>
              <a:rPr lang="ru-RU" sz="2200" dirty="0">
                <a:solidFill>
                  <a:schemeClr val="bg1"/>
                </a:solidFill>
                <a:latin typeface="+mn-lt"/>
              </a:rPr>
            </a:br>
            <a:r>
              <a:rPr lang="ru-RU" sz="2200" dirty="0" smtClean="0">
                <a:solidFill>
                  <a:schemeClr val="bg1"/>
                </a:solidFill>
                <a:latin typeface="+mn-lt"/>
              </a:rPr>
              <a:t>                                                  </a:t>
            </a:r>
            <a:r>
              <a:rPr lang="ru-RU" sz="3100" dirty="0" smtClean="0">
                <a:solidFill>
                  <a:schemeClr val="bg1"/>
                </a:solidFill>
                <a:latin typeface="+mn-lt"/>
              </a:rPr>
              <a:t>Ситуация </a:t>
            </a:r>
            <a:r>
              <a:rPr lang="ru-RU" sz="3100" dirty="0">
                <a:solidFill>
                  <a:schemeClr val="bg1"/>
                </a:solidFill>
                <a:latin typeface="+mn-lt"/>
              </a:rPr>
              <a:t>№1</a:t>
            </a:r>
            <a:r>
              <a:rPr lang="ru-RU" sz="3100" dirty="0">
                <a:solidFill>
                  <a:srgbClr val="FF0000"/>
                </a:solidFill>
                <a:latin typeface="+mn-lt"/>
              </a:rPr>
              <a:t>.</a:t>
            </a:r>
            <a:br>
              <a:rPr lang="ru-RU" sz="3100" dirty="0">
                <a:solidFill>
                  <a:srgbClr val="FF0000"/>
                </a:solidFill>
                <a:latin typeface="+mn-lt"/>
              </a:rPr>
            </a:br>
            <a:r>
              <a:rPr lang="ru-RU" sz="3100" dirty="0">
                <a:solidFill>
                  <a:schemeClr val="tx1"/>
                </a:solidFill>
                <a:latin typeface="+mn-lt"/>
              </a:rPr>
              <a:t>Вечер. Темно. Дома нет никого. Вы зашли на кухню и почувствовали сильный запах газа.        </a:t>
            </a:r>
            <a:r>
              <a:rPr lang="ru-RU" sz="3100" dirty="0" smtClean="0">
                <a:solidFill>
                  <a:schemeClr val="tx1"/>
                </a:solidFill>
                <a:latin typeface="+mn-lt"/>
              </a:rPr>
              <a:t>                                                              </a:t>
            </a:r>
            <a:r>
              <a:rPr lang="ru-RU" sz="3100" dirty="0" smtClean="0">
                <a:solidFill>
                  <a:srgbClr val="FFC000"/>
                </a:solidFill>
                <a:latin typeface="+mn-lt"/>
              </a:rPr>
              <a:t>Ваши </a:t>
            </a:r>
            <a:r>
              <a:rPr lang="ru-RU" sz="3100" dirty="0">
                <a:solidFill>
                  <a:srgbClr val="FFC000"/>
                </a:solidFill>
                <a:latin typeface="+mn-lt"/>
              </a:rPr>
              <a:t>действия?</a:t>
            </a:r>
            <a:br>
              <a:rPr lang="ru-RU" sz="3100" dirty="0">
                <a:solidFill>
                  <a:srgbClr val="FFC000"/>
                </a:solidFill>
                <a:latin typeface="+mn-lt"/>
              </a:rPr>
            </a:br>
            <a:r>
              <a:rPr lang="ru-RU" sz="3100" dirty="0">
                <a:solidFill>
                  <a:srgbClr val="FF0000"/>
                </a:solidFill>
                <a:latin typeface="+mn-lt"/>
              </a:rPr>
              <a:t>Что нужно делать, чтобы не </a:t>
            </a:r>
            <a:r>
              <a:rPr lang="ru-RU" sz="3600" dirty="0">
                <a:solidFill>
                  <a:srgbClr val="FF0000"/>
                </a:solidFill>
                <a:latin typeface="+mn-lt"/>
              </a:rPr>
              <a:t>возникла данная ситуация?</a:t>
            </a:r>
            <a:r>
              <a:rPr lang="ru-RU" sz="4400" dirty="0">
                <a:solidFill>
                  <a:srgbClr val="FF0000"/>
                </a:solidFill>
              </a:rPr>
              <a:t/>
            </a:r>
            <a:br>
              <a:rPr lang="ru-RU" sz="4400" dirty="0">
                <a:solidFill>
                  <a:srgbClr val="FF0000"/>
                </a:solidFill>
              </a:rPr>
            </a:br>
            <a:endParaRPr lang="ru-RU" dirty="0"/>
          </a:p>
        </p:txBody>
      </p:sp>
      <p:sp>
        <p:nvSpPr>
          <p:cNvPr id="3" name="Объект 2"/>
          <p:cNvSpPr>
            <a:spLocks noGrp="1"/>
          </p:cNvSpPr>
          <p:nvPr>
            <p:ph idx="1"/>
          </p:nvPr>
        </p:nvSpPr>
        <p:spPr>
          <a:xfrm>
            <a:off x="35496" y="3140968"/>
            <a:ext cx="9108504" cy="3717032"/>
          </a:xfrm>
        </p:spPr>
        <p:txBody>
          <a:bodyPr/>
          <a:lstStyle/>
          <a:p>
            <a:pPr marL="137160" indent="0">
              <a:buNone/>
            </a:pPr>
            <a:endParaRPr lang="ru-RU" dirty="0" smtClean="0">
              <a:solidFill>
                <a:schemeClr val="bg1"/>
              </a:solidFill>
            </a:endParaRPr>
          </a:p>
          <a:p>
            <a:pPr marL="137160" indent="0">
              <a:buNone/>
            </a:pPr>
            <a:r>
              <a:rPr lang="ru-RU" dirty="0" smtClean="0">
                <a:solidFill>
                  <a:schemeClr val="bg1"/>
                </a:solidFill>
              </a:rPr>
              <a:t>                                    </a:t>
            </a:r>
            <a:r>
              <a:rPr lang="ru-RU" b="1" dirty="0" smtClean="0">
                <a:solidFill>
                  <a:schemeClr val="bg1"/>
                </a:solidFill>
              </a:rPr>
              <a:t>Ситуация </a:t>
            </a:r>
            <a:r>
              <a:rPr lang="ru-RU" b="1" dirty="0">
                <a:solidFill>
                  <a:schemeClr val="bg1"/>
                </a:solidFill>
              </a:rPr>
              <a:t>№2</a:t>
            </a:r>
            <a:r>
              <a:rPr lang="ru-RU" b="1" dirty="0"/>
              <a:t>.</a:t>
            </a:r>
          </a:p>
          <a:p>
            <a:pPr marL="137160" indent="0">
              <a:buNone/>
            </a:pPr>
            <a:r>
              <a:rPr lang="ru-RU" dirty="0"/>
              <a:t>Комната. Смотрите телевизор. Один дома. Вдруг из телевизора пошёл дым и появилось небольшое пламя.           </a:t>
            </a:r>
          </a:p>
          <a:p>
            <a:pPr marL="137160" indent="0">
              <a:buNone/>
            </a:pPr>
            <a:r>
              <a:rPr lang="ru-RU" dirty="0"/>
              <a:t>          </a:t>
            </a:r>
            <a:r>
              <a:rPr lang="ru-RU" dirty="0">
                <a:solidFill>
                  <a:srgbClr val="FFC000"/>
                </a:solidFill>
              </a:rPr>
              <a:t>Ваши действия?</a:t>
            </a:r>
          </a:p>
          <a:p>
            <a:pPr marL="137160" indent="0">
              <a:buNone/>
            </a:pPr>
            <a:r>
              <a:rPr lang="ru-RU" dirty="0">
                <a:solidFill>
                  <a:srgbClr val="FF0000"/>
                </a:solidFill>
              </a:rPr>
              <a:t>Что нужно делать, чтобы не возникла данная ситуация?</a:t>
            </a:r>
          </a:p>
          <a:p>
            <a:endParaRPr lang="ru-RU" dirty="0"/>
          </a:p>
        </p:txBody>
      </p:sp>
    </p:spTree>
    <p:extLst>
      <p:ext uri="{BB962C8B-B14F-4D97-AF65-F5344CB8AC3E}">
        <p14:creationId xmlns:p14="http://schemas.microsoft.com/office/powerpoint/2010/main" val="2443361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effectLst/>
              </a:rPr>
              <a:t> </a:t>
            </a:r>
            <a:r>
              <a:rPr lang="ru-RU" dirty="0">
                <a:effectLst/>
              </a:rPr>
              <a:t/>
            </a:r>
            <a:br>
              <a:rPr lang="ru-RU" dirty="0">
                <a:effectLst/>
              </a:rPr>
            </a:br>
            <a:r>
              <a:rPr lang="ru-RU" dirty="0">
                <a:solidFill>
                  <a:srgbClr val="FF0000"/>
                </a:solidFill>
                <a:effectLst/>
              </a:rPr>
              <a:t>ОПАСНОЕ ЭЛЕКТРИЧЕСТВО!!!!</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pPr marL="137160" indent="0">
              <a:buNone/>
            </a:pPr>
            <a:r>
              <a:rPr lang="ru-RU" b="1" dirty="0"/>
              <a:t>1.Почему в сырых помещениях возможно поражение человека электрическим током даже в случае, если он прикоснётся к стеклянному баллону электрической лампочки?</a:t>
            </a:r>
            <a:endParaRPr lang="ru-RU" dirty="0"/>
          </a:p>
          <a:p>
            <a:pPr marL="137160" indent="0">
              <a:buNone/>
            </a:pPr>
            <a:r>
              <a:rPr lang="ru-RU" b="1" dirty="0"/>
              <a:t> </a:t>
            </a:r>
            <a:endParaRPr lang="ru-RU" dirty="0"/>
          </a:p>
          <a:p>
            <a:pPr marL="137160" indent="0">
              <a:buNone/>
            </a:pPr>
            <a:r>
              <a:rPr lang="ru-RU" b="1" dirty="0"/>
              <a:t>2. </a:t>
            </a:r>
            <a:r>
              <a:rPr lang="ru-RU" b="1" dirty="0" smtClean="0"/>
              <a:t>Почему удлинитель с включённым  телевизором, компьютером исправно работал, а при включении стиральной машины вдруг загорелся?</a:t>
            </a:r>
            <a:endParaRPr lang="ru-RU" dirty="0"/>
          </a:p>
        </p:txBody>
      </p:sp>
    </p:spTree>
    <p:extLst>
      <p:ext uri="{BB962C8B-B14F-4D97-AF65-F5344CB8AC3E}">
        <p14:creationId xmlns:p14="http://schemas.microsoft.com/office/powerpoint/2010/main" val="653836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1714202"/>
          </a:xfrm>
        </p:spPr>
        <p:txBody>
          <a:bodyPr>
            <a:normAutofit fontScale="90000"/>
          </a:bodyPr>
          <a:lstStyle/>
          <a:p>
            <a:pPr algn="l"/>
            <a:r>
              <a:rPr lang="ru-RU" sz="3200" dirty="0" smtClean="0">
                <a:solidFill>
                  <a:srgbClr val="0070C0"/>
                </a:solidFill>
                <a:latin typeface="+mn-lt"/>
              </a:rPr>
              <a:t>Домашнее задание:  </a:t>
            </a:r>
            <a:r>
              <a:rPr lang="ru-RU" sz="3200" dirty="0" smtClean="0">
                <a:latin typeface="+mn-lt"/>
              </a:rPr>
              <a:t/>
            </a:r>
            <a:br>
              <a:rPr lang="ru-RU" sz="3200" dirty="0" smtClean="0">
                <a:latin typeface="+mn-lt"/>
              </a:rPr>
            </a:br>
            <a:r>
              <a:rPr lang="ru-RU" sz="2200" dirty="0" smtClean="0">
                <a:solidFill>
                  <a:srgbClr val="002060"/>
                </a:solidFill>
                <a:latin typeface="+mn-lt"/>
              </a:rPr>
              <a:t>Презентация</a:t>
            </a:r>
            <a:r>
              <a:rPr lang="ru-RU" sz="3200" dirty="0" smtClean="0">
                <a:solidFill>
                  <a:srgbClr val="002060"/>
                </a:solidFill>
                <a:latin typeface="+mn-lt"/>
              </a:rPr>
              <a:t>: </a:t>
            </a:r>
            <a:r>
              <a:rPr lang="ru-RU" sz="3200" dirty="0" smtClean="0">
                <a:solidFill>
                  <a:schemeClr val="tx1"/>
                </a:solidFill>
                <a:latin typeface="+mn-lt"/>
              </a:rPr>
              <a:t>«Экологические проблемы при производстве и использовании электрической энергии»</a:t>
            </a:r>
            <a:endParaRPr lang="ru-RU" sz="3200" dirty="0">
              <a:solidFill>
                <a:schemeClr val="tx1"/>
              </a:solidFill>
              <a:latin typeface="+mn-lt"/>
            </a:endParaRPr>
          </a:p>
        </p:txBody>
      </p:sp>
      <p:sp>
        <p:nvSpPr>
          <p:cNvPr id="4" name="Содержимое 3"/>
          <p:cNvSpPr>
            <a:spLocks noGrp="1"/>
          </p:cNvSpPr>
          <p:nvPr>
            <p:ph idx="1"/>
          </p:nvPr>
        </p:nvSpPr>
        <p:spPr/>
        <p:txBody>
          <a:bodyPr>
            <a:normAutofit lnSpcReduction="10000"/>
          </a:bodyPr>
          <a:lstStyle/>
          <a:p>
            <a:pPr>
              <a:buNone/>
            </a:pPr>
            <a:endParaRPr lang="ru-RU" dirty="0" smtClean="0">
              <a:solidFill>
                <a:srgbClr val="002060"/>
              </a:solidFill>
            </a:endParaRPr>
          </a:p>
          <a:p>
            <a:pPr>
              <a:buNone/>
            </a:pPr>
            <a:r>
              <a:rPr lang="ru-RU" dirty="0" smtClean="0">
                <a:solidFill>
                  <a:srgbClr val="002060"/>
                </a:solidFill>
              </a:rPr>
              <a:t>Итог урока: </a:t>
            </a:r>
            <a:r>
              <a:rPr lang="ru-RU" sz="2000" dirty="0" smtClean="0">
                <a:solidFill>
                  <a:srgbClr val="002060"/>
                </a:solidFill>
              </a:rPr>
              <a:t>(рефлексия</a:t>
            </a:r>
            <a:r>
              <a:rPr lang="ru-RU" dirty="0" smtClean="0">
                <a:solidFill>
                  <a:srgbClr val="002060"/>
                </a:solidFill>
              </a:rPr>
              <a:t>)</a:t>
            </a:r>
          </a:p>
          <a:p>
            <a:pPr>
              <a:buNone/>
            </a:pPr>
            <a:r>
              <a:rPr lang="ru-RU" sz="2400" dirty="0" smtClean="0"/>
              <a:t>Проведём анализ своей деятельности по итогам не только урока, но и по итогам изученной темы «Электрические явления»:</a:t>
            </a:r>
          </a:p>
          <a:p>
            <a:pPr>
              <a:buNone/>
            </a:pPr>
            <a:r>
              <a:rPr lang="ru-RU" sz="2400" dirty="0" smtClean="0"/>
              <a:t>-что вы можете делать сами без помощи учителя?</a:t>
            </a:r>
          </a:p>
          <a:p>
            <a:pPr>
              <a:buNone/>
            </a:pPr>
            <a:r>
              <a:rPr lang="ru-RU" sz="2400" dirty="0" smtClean="0"/>
              <a:t>-какие трудности вы испытывали в процессе работы?</a:t>
            </a:r>
          </a:p>
          <a:p>
            <a:pPr>
              <a:buNone/>
            </a:pPr>
            <a:r>
              <a:rPr lang="ru-RU" sz="2400" dirty="0" smtClean="0"/>
              <a:t>-теперь </a:t>
            </a:r>
            <a:r>
              <a:rPr lang="ru-RU" sz="2400" dirty="0"/>
              <a:t>……….</a:t>
            </a:r>
          </a:p>
          <a:p>
            <a:pPr>
              <a:buNone/>
            </a:pPr>
            <a:r>
              <a:rPr lang="ru-RU" sz="2400" dirty="0" smtClean="0"/>
              <a:t>я знаю, понимаю…….</a:t>
            </a:r>
          </a:p>
          <a:p>
            <a:pPr>
              <a:buNone/>
            </a:pPr>
            <a:r>
              <a:rPr lang="ru-RU" sz="2400" dirty="0" smtClean="0"/>
              <a:t>-теперь я могу объяснить как……., почему…..?</a:t>
            </a:r>
          </a:p>
          <a:p>
            <a:pPr>
              <a:buNone/>
            </a:pPr>
            <a:r>
              <a:rPr lang="ru-RU" sz="2400" dirty="0" smtClean="0"/>
              <a:t>-теперь я могу применить</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03442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440069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07504" y="-1222198"/>
            <a:ext cx="9054969"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ru-RU" sz="3200" dirty="0" smtClean="0">
                <a:solidFill>
                  <a:schemeClr val="accent6">
                    <a:lumMod val="50000"/>
                  </a:schemeClr>
                </a:solidFill>
                <a:latin typeface="Arial" pitchFamily="34" charset="0"/>
                <a:ea typeface="Calibri" pitchFamily="34" charset="0"/>
                <a:cs typeface="Times New Roman" pitchFamily="18" charset="0"/>
              </a:rPr>
              <a:t>              </a:t>
            </a:r>
            <a:endParaRPr kumimoji="0" lang="ru-RU" sz="3200" b="0" i="0" u="none" strike="noStrike" cap="none" normalizeH="0" baseline="0" dirty="0" smtClean="0">
              <a:ln>
                <a:noFill/>
              </a:ln>
              <a:solidFill>
                <a:schemeClr val="accent6">
                  <a:lumMod val="50000"/>
                </a:schemeClr>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ru-RU" sz="2000" dirty="0" smtClean="0">
                <a:solidFill>
                  <a:schemeClr val="accent6">
                    <a:lumMod val="50000"/>
                  </a:schemeClr>
                </a:solidFill>
                <a:cs typeface="Times New Roman" pitchFamily="18" charset="0"/>
              </a:rPr>
              <a:t>                </a:t>
            </a:r>
            <a:endParaRPr kumimoji="0" lang="ru-RU" sz="2000" b="0" i="0" u="none" strike="noStrike" cap="none" normalizeH="0" baseline="0" dirty="0" smtClean="0">
              <a:ln>
                <a:noFill/>
              </a:ln>
              <a:solidFill>
                <a:schemeClr val="accent6">
                  <a:lumMod val="50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4400" dirty="0" smtClean="0">
                <a:solidFill>
                  <a:srgbClr val="FF0000"/>
                </a:solidFill>
                <a:cs typeface="Arial" pitchFamily="34" charset="0"/>
              </a:rPr>
              <a:t>Ц</a:t>
            </a:r>
            <a:r>
              <a:rPr kumimoji="0" lang="ru-RU" sz="4400" b="0" i="0" u="none" strike="noStrike" cap="none" normalizeH="0" baseline="0" dirty="0" smtClean="0">
                <a:ln>
                  <a:noFill/>
                </a:ln>
                <a:solidFill>
                  <a:srgbClr val="FF0000"/>
                </a:solidFill>
                <a:effectLst/>
                <a:cs typeface="Arial" pitchFamily="34" charset="0"/>
              </a:rPr>
              <a:t>ель урока</a:t>
            </a:r>
            <a:r>
              <a:rPr kumimoji="0" lang="ru-RU" sz="4400" b="0" i="0" u="none" strike="noStrike" cap="none" normalizeH="0" dirty="0" smtClean="0">
                <a:ln>
                  <a:noFill/>
                </a:ln>
                <a:solidFill>
                  <a:srgbClr val="002060"/>
                </a:solidFill>
                <a:effectLst/>
                <a:cs typeface="Arial" pitchFamily="34" charset="0"/>
              </a:rPr>
              <a:t> – выяснить уровень ваших знаний по данной теме, проверить, как вы научились применять полученные знания, умения, навыки работы с электрическими приборами и применять эти знания  на практике в стандартной и нестандартной ситуации, соблюдая технику безопасности.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fade">
                                      <p:cBhvr>
                                        <p:cTn id="7" dur="2000"/>
                                        <p:tgtEl>
                                          <p:spTgt spid="307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4">
                                            <p:txEl>
                                              <p:pRg st="1" end="1"/>
                                            </p:txEl>
                                          </p:spTgt>
                                        </p:tgtEl>
                                        <p:attrNameLst>
                                          <p:attrName>style.visibility</p:attrName>
                                        </p:attrNameLst>
                                      </p:cBhvr>
                                      <p:to>
                                        <p:strVal val="visible"/>
                                      </p:to>
                                    </p:set>
                                    <p:animEffect transition="in" filter="fade">
                                      <p:cBhvr>
                                        <p:cTn id="10" dur="2000"/>
                                        <p:tgtEl>
                                          <p:spTgt spid="307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4">
                                            <p:txEl>
                                              <p:pRg st="2" end="2"/>
                                            </p:txEl>
                                          </p:spTgt>
                                        </p:tgtEl>
                                        <p:attrNameLst>
                                          <p:attrName>style.visibility</p:attrName>
                                        </p:attrNameLst>
                                      </p:cBhvr>
                                      <p:to>
                                        <p:strVal val="visible"/>
                                      </p:to>
                                    </p:set>
                                    <p:animEffect transition="in" filter="fade">
                                      <p:cBhvr>
                                        <p:cTn id="13" dur="2000"/>
                                        <p:tgtEl>
                                          <p:spTgt spid="307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74">
                                            <p:txEl>
                                              <p:pRg st="3" end="3"/>
                                            </p:txEl>
                                          </p:spTgt>
                                        </p:tgtEl>
                                        <p:attrNameLst>
                                          <p:attrName>style.visibility</p:attrName>
                                        </p:attrNameLst>
                                      </p:cBhvr>
                                      <p:to>
                                        <p:strVal val="visible"/>
                                      </p:to>
                                    </p:set>
                                    <p:animEffect transition="in" filter="fade">
                                      <p:cBhvr>
                                        <p:cTn id="16" dur="2000"/>
                                        <p:tgtEl>
                                          <p:spTgt spid="30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168162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76253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9036496" cy="6247864"/>
          </a:xfrm>
          <a:prstGeom prst="rect">
            <a:avLst/>
          </a:prstGeom>
        </p:spPr>
        <p:txBody>
          <a:bodyPr wrap="square">
            <a:spAutoFit/>
          </a:bodyPr>
          <a:lstStyle/>
          <a:p>
            <a:pPr lvl="0" eaLnBrk="0" fontAlgn="base" hangingPunct="0">
              <a:spcBef>
                <a:spcPct val="0"/>
              </a:spcBef>
              <a:spcAft>
                <a:spcPct val="0"/>
              </a:spcAft>
            </a:pPr>
            <a:r>
              <a:rPr lang="ru-RU" sz="2000" dirty="0">
                <a:solidFill>
                  <a:srgbClr val="FF0000"/>
                </a:solidFill>
                <a:cs typeface="Arial" pitchFamily="34" charset="0"/>
              </a:rPr>
              <a:t>План урока:</a:t>
            </a:r>
          </a:p>
          <a:p>
            <a:pPr lvl="0" eaLnBrk="0" fontAlgn="base" hangingPunct="0">
              <a:spcBef>
                <a:spcPct val="0"/>
              </a:spcBef>
              <a:spcAft>
                <a:spcPct val="0"/>
              </a:spcAft>
            </a:pPr>
            <a:r>
              <a:rPr lang="ru-RU" sz="2000" dirty="0">
                <a:cs typeface="Arial" pitchFamily="34" charset="0"/>
              </a:rPr>
              <a:t>  </a:t>
            </a:r>
            <a:r>
              <a:rPr lang="ru-RU" sz="2000" dirty="0">
                <a:solidFill>
                  <a:srgbClr val="002060"/>
                </a:solidFill>
                <a:cs typeface="Arial" pitchFamily="34" charset="0"/>
              </a:rPr>
              <a:t>1 ЭТАП -  «Электризация тел»</a:t>
            </a:r>
          </a:p>
          <a:p>
            <a:pPr lvl="0" eaLnBrk="0" fontAlgn="base" hangingPunct="0">
              <a:spcBef>
                <a:spcPct val="0"/>
              </a:spcBef>
              <a:spcAft>
                <a:spcPct val="0"/>
              </a:spcAft>
            </a:pPr>
            <a:r>
              <a:rPr lang="ru-RU" sz="2000" dirty="0">
                <a:cs typeface="Arial" pitchFamily="34" charset="0"/>
              </a:rPr>
              <a:t>     - теоритическое обоснование явления  «Электризация тел»;</a:t>
            </a:r>
          </a:p>
          <a:p>
            <a:pPr lvl="0" eaLnBrk="0" fontAlgn="base" hangingPunct="0">
              <a:spcBef>
                <a:spcPct val="0"/>
              </a:spcBef>
              <a:spcAft>
                <a:spcPct val="0"/>
              </a:spcAft>
            </a:pPr>
            <a:r>
              <a:rPr lang="ru-RU" sz="2000" dirty="0">
                <a:cs typeface="Arial" pitchFamily="34" charset="0"/>
              </a:rPr>
              <a:t>     - экспериментальное доказательство способов электризации тел; </a:t>
            </a:r>
          </a:p>
          <a:p>
            <a:pPr lvl="0" eaLnBrk="0" fontAlgn="base" hangingPunct="0">
              <a:spcBef>
                <a:spcPct val="0"/>
              </a:spcBef>
              <a:spcAft>
                <a:spcPct val="0"/>
              </a:spcAft>
            </a:pPr>
            <a:r>
              <a:rPr lang="ru-RU" sz="2000" dirty="0">
                <a:cs typeface="Arial" pitchFamily="34" charset="0"/>
              </a:rPr>
              <a:t>     </a:t>
            </a:r>
            <a:r>
              <a:rPr lang="ru-RU" sz="2000" dirty="0">
                <a:solidFill>
                  <a:srgbClr val="7030A0"/>
                </a:solidFill>
                <a:cs typeface="Arial" pitchFamily="34" charset="0"/>
              </a:rPr>
              <a:t>- презентация: </a:t>
            </a:r>
            <a:r>
              <a:rPr lang="ru-RU" sz="2000" dirty="0">
                <a:cs typeface="Arial" pitchFamily="34" charset="0"/>
              </a:rPr>
              <a:t>«Электризация на службе человека»</a:t>
            </a:r>
          </a:p>
          <a:p>
            <a:pPr lvl="0" eaLnBrk="0" fontAlgn="base" hangingPunct="0">
              <a:spcBef>
                <a:spcPct val="0"/>
              </a:spcBef>
              <a:spcAft>
                <a:spcPct val="0"/>
              </a:spcAft>
            </a:pPr>
            <a:r>
              <a:rPr lang="ru-RU" sz="2000" dirty="0">
                <a:solidFill>
                  <a:srgbClr val="7030A0"/>
                </a:solidFill>
                <a:cs typeface="Arial" pitchFamily="34" charset="0"/>
              </a:rPr>
              <a:t>     - сообщение: </a:t>
            </a:r>
            <a:r>
              <a:rPr lang="ru-RU" sz="2000" dirty="0">
                <a:cs typeface="Arial" pitchFamily="34" charset="0"/>
              </a:rPr>
              <a:t>«Правила поведения человека во время грозы».</a:t>
            </a:r>
          </a:p>
          <a:p>
            <a:pPr lvl="0" eaLnBrk="0" fontAlgn="base" hangingPunct="0">
              <a:spcBef>
                <a:spcPct val="0"/>
              </a:spcBef>
              <a:spcAft>
                <a:spcPct val="0"/>
              </a:spcAft>
            </a:pPr>
            <a:r>
              <a:rPr lang="ru-RU" sz="2000" dirty="0">
                <a:cs typeface="Arial" pitchFamily="34" charset="0"/>
              </a:rPr>
              <a:t>    </a:t>
            </a:r>
            <a:endParaRPr lang="ru-RU" sz="2000" dirty="0" smtClean="0">
              <a:cs typeface="Arial" pitchFamily="34" charset="0"/>
            </a:endParaRPr>
          </a:p>
          <a:p>
            <a:pPr lvl="0" eaLnBrk="0" fontAlgn="base" hangingPunct="0">
              <a:spcBef>
                <a:spcPct val="0"/>
              </a:spcBef>
              <a:spcAft>
                <a:spcPct val="0"/>
              </a:spcAft>
            </a:pPr>
            <a:r>
              <a:rPr lang="ru-RU" sz="2000" dirty="0">
                <a:solidFill>
                  <a:srgbClr val="002060"/>
                </a:solidFill>
                <a:cs typeface="Arial" pitchFamily="34" charset="0"/>
              </a:rPr>
              <a:t> </a:t>
            </a:r>
            <a:r>
              <a:rPr lang="ru-RU" sz="2000" dirty="0" smtClean="0">
                <a:solidFill>
                  <a:srgbClr val="002060"/>
                </a:solidFill>
                <a:cs typeface="Arial" pitchFamily="34" charset="0"/>
              </a:rPr>
              <a:t>  2 </a:t>
            </a:r>
            <a:r>
              <a:rPr lang="ru-RU" sz="2000" dirty="0">
                <a:solidFill>
                  <a:srgbClr val="002060"/>
                </a:solidFill>
                <a:cs typeface="Arial" pitchFamily="34" charset="0"/>
              </a:rPr>
              <a:t>ЭТАП -   «Электрический ток и его действия»</a:t>
            </a:r>
            <a:endParaRPr lang="ru-RU" sz="2000" dirty="0">
              <a:cs typeface="Arial" pitchFamily="34" charset="0"/>
            </a:endParaRPr>
          </a:p>
          <a:p>
            <a:pPr lvl="0" eaLnBrk="0" fontAlgn="base" hangingPunct="0">
              <a:spcBef>
                <a:spcPct val="0"/>
              </a:spcBef>
              <a:spcAft>
                <a:spcPct val="0"/>
              </a:spcAft>
            </a:pPr>
            <a:r>
              <a:rPr lang="ru-RU" sz="2000" dirty="0">
                <a:cs typeface="Arial" pitchFamily="34" charset="0"/>
              </a:rPr>
              <a:t>    - теоретическое обоснование (основные понятия, физические величины, измерительные приборы);</a:t>
            </a:r>
          </a:p>
          <a:p>
            <a:pPr lvl="0" eaLnBrk="0" fontAlgn="base" hangingPunct="0">
              <a:spcBef>
                <a:spcPct val="0"/>
              </a:spcBef>
              <a:spcAft>
                <a:spcPct val="0"/>
              </a:spcAft>
            </a:pPr>
            <a:r>
              <a:rPr lang="ru-RU" sz="2000" dirty="0">
                <a:cs typeface="Arial" pitchFamily="34" charset="0"/>
              </a:rPr>
              <a:t>    </a:t>
            </a:r>
            <a:r>
              <a:rPr lang="ru-RU" sz="2000" dirty="0">
                <a:solidFill>
                  <a:srgbClr val="7030A0"/>
                </a:solidFill>
                <a:cs typeface="Arial" pitchFamily="34" charset="0"/>
              </a:rPr>
              <a:t>- презентация </a:t>
            </a:r>
            <a:r>
              <a:rPr lang="ru-RU" sz="2000" dirty="0">
                <a:cs typeface="Arial" pitchFamily="34" charset="0"/>
              </a:rPr>
              <a:t>– «Электрический ток на службе человека»</a:t>
            </a:r>
          </a:p>
          <a:p>
            <a:pPr lvl="0" eaLnBrk="0" fontAlgn="base" hangingPunct="0">
              <a:spcBef>
                <a:spcPct val="0"/>
              </a:spcBef>
              <a:spcAft>
                <a:spcPct val="0"/>
              </a:spcAft>
            </a:pPr>
            <a:r>
              <a:rPr lang="ru-RU" sz="2000" dirty="0">
                <a:cs typeface="Arial" pitchFamily="34" charset="0"/>
              </a:rPr>
              <a:t>    </a:t>
            </a:r>
            <a:r>
              <a:rPr lang="ru-RU" sz="2000" dirty="0">
                <a:solidFill>
                  <a:srgbClr val="7030A0"/>
                </a:solidFill>
                <a:cs typeface="Arial" pitchFamily="34" charset="0"/>
              </a:rPr>
              <a:t>- защита мини-проекта- </a:t>
            </a:r>
            <a:r>
              <a:rPr lang="ru-RU" sz="2000" dirty="0">
                <a:cs typeface="Arial" pitchFamily="34" charset="0"/>
              </a:rPr>
              <a:t>«Электробезопасность. Ты должен знать»                 </a:t>
            </a:r>
          </a:p>
          <a:p>
            <a:pPr lvl="0" eaLnBrk="0" fontAlgn="base" hangingPunct="0">
              <a:spcBef>
                <a:spcPct val="0"/>
              </a:spcBef>
              <a:spcAft>
                <a:spcPct val="0"/>
              </a:spcAft>
            </a:pPr>
            <a:r>
              <a:rPr lang="ru-RU" sz="2000" dirty="0">
                <a:solidFill>
                  <a:srgbClr val="FF0000"/>
                </a:solidFill>
                <a:cs typeface="Arial" pitchFamily="34" charset="0"/>
              </a:rPr>
              <a:t>                   (техника безопасности при обращении с электроприборами)</a:t>
            </a:r>
          </a:p>
          <a:p>
            <a:pPr lvl="0" eaLnBrk="0" fontAlgn="base" hangingPunct="0">
              <a:spcBef>
                <a:spcPct val="0"/>
              </a:spcBef>
              <a:spcAft>
                <a:spcPct val="0"/>
              </a:spcAft>
            </a:pPr>
            <a:r>
              <a:rPr lang="ru-RU" sz="2000" dirty="0">
                <a:cs typeface="Arial" pitchFamily="34" charset="0"/>
              </a:rPr>
              <a:t>   </a:t>
            </a:r>
            <a:r>
              <a:rPr lang="ru-RU" sz="2000" dirty="0">
                <a:solidFill>
                  <a:srgbClr val="002060"/>
                </a:solidFill>
                <a:cs typeface="Arial" pitchFamily="34" charset="0"/>
              </a:rPr>
              <a:t>3 ЭТАП -  Защита мини-проекта исследовательского характера. </a:t>
            </a:r>
            <a:r>
              <a:rPr lang="ru-RU" sz="2000" dirty="0">
                <a:cs typeface="Arial" pitchFamily="34" charset="0"/>
              </a:rPr>
              <a:t>(индивидуально)</a:t>
            </a:r>
          </a:p>
          <a:p>
            <a:pPr lvl="0" eaLnBrk="0" fontAlgn="base" hangingPunct="0">
              <a:spcBef>
                <a:spcPct val="0"/>
              </a:spcBef>
              <a:spcAft>
                <a:spcPct val="0"/>
              </a:spcAft>
            </a:pPr>
            <a:r>
              <a:rPr lang="ru-RU" sz="2000" dirty="0">
                <a:solidFill>
                  <a:srgbClr val="002060"/>
                </a:solidFill>
                <a:cs typeface="Arial" pitchFamily="34" charset="0"/>
              </a:rPr>
              <a:t> </a:t>
            </a:r>
            <a:endParaRPr lang="ru-RU" sz="2000" dirty="0" smtClean="0">
              <a:solidFill>
                <a:srgbClr val="002060"/>
              </a:solidFill>
              <a:cs typeface="Arial" pitchFamily="34" charset="0"/>
            </a:endParaRPr>
          </a:p>
          <a:p>
            <a:pPr lvl="0" eaLnBrk="0" fontAlgn="base" hangingPunct="0">
              <a:spcBef>
                <a:spcPct val="0"/>
              </a:spcBef>
              <a:spcAft>
                <a:spcPct val="0"/>
              </a:spcAft>
            </a:pPr>
            <a:r>
              <a:rPr lang="ru-RU" sz="2000" dirty="0" smtClean="0">
                <a:solidFill>
                  <a:srgbClr val="002060"/>
                </a:solidFill>
                <a:cs typeface="Arial" pitchFamily="34" charset="0"/>
              </a:rPr>
              <a:t> </a:t>
            </a:r>
            <a:r>
              <a:rPr lang="ru-RU" sz="2000" dirty="0">
                <a:solidFill>
                  <a:srgbClr val="002060"/>
                </a:solidFill>
                <a:cs typeface="Arial" pitchFamily="34" charset="0"/>
              </a:rPr>
              <a:t>4 ЭТАП -  «Помоги себе сам!» </a:t>
            </a:r>
            <a:r>
              <a:rPr lang="ru-RU" sz="2000" dirty="0">
                <a:cs typeface="Arial" pitchFamily="34" charset="0"/>
              </a:rPr>
              <a:t>– применение знаний, умений и навыков в нестандартной  </a:t>
            </a:r>
            <a:r>
              <a:rPr lang="ru-RU" sz="2000" dirty="0" smtClean="0">
                <a:cs typeface="Arial" pitchFamily="34" charset="0"/>
              </a:rPr>
              <a:t>ситуации</a:t>
            </a:r>
            <a:r>
              <a:rPr lang="ru-RU" sz="2000" dirty="0">
                <a:cs typeface="Arial" pitchFamily="34" charset="0"/>
              </a:rPr>
              <a:t>.</a:t>
            </a:r>
          </a:p>
          <a:p>
            <a:pPr lvl="0" eaLnBrk="0" fontAlgn="base" hangingPunct="0">
              <a:spcBef>
                <a:spcPct val="0"/>
              </a:spcBef>
              <a:spcAft>
                <a:spcPct val="0"/>
              </a:spcAft>
            </a:pPr>
            <a:r>
              <a:rPr lang="ru-RU" sz="2000" dirty="0">
                <a:cs typeface="Arial" pitchFamily="34" charset="0"/>
              </a:rPr>
              <a:t>   </a:t>
            </a:r>
            <a:r>
              <a:rPr lang="ru-RU" sz="2000" dirty="0">
                <a:solidFill>
                  <a:srgbClr val="C00000"/>
                </a:solidFill>
                <a:cs typeface="Arial" pitchFamily="34" charset="0"/>
              </a:rPr>
              <a:t>5)Домашнее задание.</a:t>
            </a:r>
          </a:p>
          <a:p>
            <a:pPr lvl="0" eaLnBrk="0" fontAlgn="base" hangingPunct="0">
              <a:spcBef>
                <a:spcPct val="0"/>
              </a:spcBef>
              <a:spcAft>
                <a:spcPct val="0"/>
              </a:spcAft>
            </a:pPr>
            <a:r>
              <a:rPr lang="ru-RU" sz="2000" dirty="0">
                <a:cs typeface="Arial" pitchFamily="34" charset="0"/>
              </a:rPr>
              <a:t>  </a:t>
            </a:r>
            <a:r>
              <a:rPr lang="ru-RU" sz="2000" dirty="0" smtClean="0">
                <a:solidFill>
                  <a:srgbClr val="FF0000"/>
                </a:solidFill>
                <a:cs typeface="Arial" pitchFamily="34" charset="0"/>
              </a:rPr>
              <a:t>6)Подведение </a:t>
            </a:r>
            <a:r>
              <a:rPr lang="ru-RU" sz="2000" dirty="0">
                <a:solidFill>
                  <a:srgbClr val="FF0000"/>
                </a:solidFill>
                <a:cs typeface="Arial" pitchFamily="34" charset="0"/>
              </a:rPr>
              <a:t>итогов</a:t>
            </a:r>
            <a:r>
              <a:rPr lang="ru-RU" sz="2000" dirty="0">
                <a:cs typeface="Arial" pitchFamily="34" charset="0"/>
              </a:rPr>
              <a:t>. (рефлексия)</a:t>
            </a:r>
          </a:p>
        </p:txBody>
      </p:sp>
    </p:spTree>
    <p:extLst>
      <p:ext uri="{BB962C8B-B14F-4D97-AF65-F5344CB8AC3E}">
        <p14:creationId xmlns:p14="http://schemas.microsoft.com/office/powerpoint/2010/main" val="282262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rgbClr val="FF0000"/>
                </a:solidFill>
                <a:latin typeface="+mn-lt"/>
              </a:rPr>
              <a:t>1 ЭТАП     Электризация тел</a:t>
            </a:r>
            <a:endParaRPr lang="ru-RU" sz="4000" dirty="0">
              <a:solidFill>
                <a:srgbClr val="FF0000"/>
              </a:solidFill>
              <a:latin typeface="+mn-lt"/>
            </a:endParaRPr>
          </a:p>
        </p:txBody>
      </p:sp>
      <p:sp>
        <p:nvSpPr>
          <p:cNvPr id="6" name="Содержимое 5"/>
          <p:cNvSpPr>
            <a:spLocks noGrp="1"/>
          </p:cNvSpPr>
          <p:nvPr>
            <p:ph idx="1"/>
          </p:nvPr>
        </p:nvSpPr>
        <p:spPr>
          <a:xfrm>
            <a:off x="457200" y="1196752"/>
            <a:ext cx="8229600" cy="5112608"/>
          </a:xfrm>
        </p:spPr>
        <p:txBody>
          <a:bodyPr>
            <a:normAutofit lnSpcReduction="10000"/>
          </a:bodyPr>
          <a:lstStyle/>
          <a:p>
            <a:pPr marL="137160" indent="0">
              <a:buNone/>
            </a:pPr>
            <a:r>
              <a:rPr lang="ru-RU" dirty="0" smtClean="0">
                <a:solidFill>
                  <a:srgbClr val="002060"/>
                </a:solidFill>
              </a:rPr>
              <a:t>1.Блиц – опрос.  </a:t>
            </a:r>
            <a:r>
              <a:rPr lang="ru-RU" dirty="0" smtClean="0"/>
              <a:t>(</a:t>
            </a:r>
            <a:r>
              <a:rPr lang="ru-RU" sz="2400" dirty="0" smtClean="0"/>
              <a:t>повторение и контроль знаний основных физических терминов и законов).</a:t>
            </a:r>
          </a:p>
          <a:p>
            <a:pPr marL="137160" indent="0">
              <a:buNone/>
            </a:pPr>
            <a:endParaRPr lang="ru-RU" sz="2400" dirty="0" smtClean="0">
              <a:solidFill>
                <a:srgbClr val="002060"/>
              </a:solidFill>
            </a:endParaRPr>
          </a:p>
          <a:p>
            <a:pPr marL="137160" indent="0">
              <a:buNone/>
            </a:pPr>
            <a:r>
              <a:rPr lang="ru-RU" dirty="0" smtClean="0">
                <a:solidFill>
                  <a:srgbClr val="002060"/>
                </a:solidFill>
              </a:rPr>
              <a:t>2.Эксперементальные индивидуальные задания.</a:t>
            </a:r>
          </a:p>
          <a:p>
            <a:pPr marL="137160" indent="0">
              <a:buNone/>
            </a:pPr>
            <a:r>
              <a:rPr lang="ru-RU" dirty="0" smtClean="0"/>
              <a:t>    «Способы электризации тел»</a:t>
            </a:r>
          </a:p>
          <a:p>
            <a:pPr marL="137160" indent="0">
              <a:buNone/>
            </a:pPr>
            <a:r>
              <a:rPr lang="ru-RU" dirty="0" smtClean="0"/>
              <a:t> </a:t>
            </a:r>
            <a:r>
              <a:rPr lang="ru-RU" dirty="0" smtClean="0">
                <a:solidFill>
                  <a:srgbClr val="7030A0"/>
                </a:solidFill>
              </a:rPr>
              <a:t>Провести опыты, которые доказывают:</a:t>
            </a:r>
          </a:p>
          <a:p>
            <a:pPr marL="137160" indent="0">
              <a:buNone/>
            </a:pPr>
            <a:r>
              <a:rPr lang="ru-RU" sz="2400" dirty="0" smtClean="0"/>
              <a:t>    - электризацию тел при трении и объяснить это явление;</a:t>
            </a:r>
          </a:p>
          <a:p>
            <a:pPr marL="137160" indent="0">
              <a:buNone/>
            </a:pPr>
            <a:r>
              <a:rPr lang="ru-RU" sz="2400" dirty="0"/>
              <a:t> </a:t>
            </a:r>
            <a:r>
              <a:rPr lang="ru-RU" sz="2400" dirty="0" smtClean="0"/>
              <a:t>   - электризацию тел при соприкосновении и объяснить это      </a:t>
            </a:r>
          </a:p>
          <a:p>
            <a:pPr marL="137160" indent="0">
              <a:buNone/>
            </a:pPr>
            <a:r>
              <a:rPr lang="ru-RU" sz="2400" dirty="0"/>
              <a:t> </a:t>
            </a:r>
            <a:r>
              <a:rPr lang="ru-RU" sz="2400" dirty="0" smtClean="0"/>
              <a:t>      явление;</a:t>
            </a:r>
          </a:p>
          <a:p>
            <a:pPr marL="137160" indent="0">
              <a:buNone/>
            </a:pPr>
            <a:r>
              <a:rPr lang="ru-RU" sz="2400" dirty="0"/>
              <a:t> </a:t>
            </a:r>
            <a:r>
              <a:rPr lang="ru-RU" sz="2400" dirty="0" smtClean="0"/>
              <a:t>   - проводники и непроводники (диэлектрики)                       </a:t>
            </a:r>
          </a:p>
          <a:p>
            <a:pPr marL="137160" indent="0">
              <a:buNone/>
            </a:pPr>
            <a:r>
              <a:rPr lang="ru-RU" sz="2400" dirty="0"/>
              <a:t> </a:t>
            </a:r>
            <a:r>
              <a:rPr lang="ru-RU" sz="2400" dirty="0" smtClean="0"/>
              <a:t>        электрических зарядов и объяснить это явление;</a:t>
            </a:r>
          </a:p>
          <a:p>
            <a:pPr marL="137160" indent="0">
              <a:buNone/>
            </a:pPr>
            <a:r>
              <a:rPr lang="ru-RU" sz="2400" dirty="0"/>
              <a:t> </a:t>
            </a:r>
            <a:r>
              <a:rPr lang="ru-RU" sz="2400" dirty="0" smtClean="0"/>
              <a:t>   - влияние электрического поля на заряженные тела.</a:t>
            </a: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467544" y="260648"/>
            <a:ext cx="8111752" cy="1800200"/>
          </a:xfrm>
        </p:spPr>
        <p:txBody>
          <a:bodyPr>
            <a:normAutofit fontScale="92500" lnSpcReduction="20000"/>
          </a:bodyPr>
          <a:lstStyle/>
          <a:p>
            <a:endParaRPr lang="ru-RU" sz="3600" dirty="0" smtClean="0"/>
          </a:p>
          <a:p>
            <a:r>
              <a:rPr lang="ru-RU" sz="4600" dirty="0" smtClean="0"/>
              <a:t> </a:t>
            </a:r>
            <a:r>
              <a:rPr lang="ru-RU" sz="4600" dirty="0" smtClean="0">
                <a:solidFill>
                  <a:srgbClr val="FF0000"/>
                </a:solidFill>
              </a:rPr>
              <a:t>Презентация:  </a:t>
            </a:r>
            <a:r>
              <a:rPr lang="ru-RU" sz="4600" dirty="0" smtClean="0"/>
              <a:t>Электризация      на службе человека».</a:t>
            </a:r>
          </a:p>
          <a:p>
            <a:endParaRPr lang="ru-RU" dirty="0"/>
          </a:p>
        </p:txBody>
      </p:sp>
      <p:sp>
        <p:nvSpPr>
          <p:cNvPr id="2" name="Заголовок 1"/>
          <p:cNvSpPr>
            <a:spLocks noGrp="1"/>
          </p:cNvSpPr>
          <p:nvPr>
            <p:ph type="title"/>
          </p:nvPr>
        </p:nvSpPr>
        <p:spPr>
          <a:xfrm>
            <a:off x="107504" y="2132856"/>
            <a:ext cx="8579296" cy="4536504"/>
          </a:xfrm>
        </p:spPr>
        <p:txBody>
          <a:bodyPr/>
          <a:lstStyle/>
          <a:p>
            <a:r>
              <a:rPr lang="ru-RU" sz="4000" dirty="0" smtClean="0">
                <a:solidFill>
                  <a:schemeClr val="tx1"/>
                </a:solidFill>
                <a:latin typeface="+mn-lt"/>
              </a:rPr>
              <a:t>Одно из грозных явлений природы – ГРОЗА.(</a:t>
            </a:r>
            <a:r>
              <a:rPr lang="ru-RU" sz="4000" dirty="0" smtClean="0">
                <a:latin typeface="+mn-lt"/>
              </a:rPr>
              <a:t>чем она сопровождается?)</a:t>
            </a:r>
            <a:br>
              <a:rPr lang="ru-RU" sz="4000" dirty="0" smtClean="0">
                <a:latin typeface="+mn-lt"/>
              </a:rPr>
            </a:br>
            <a:r>
              <a:rPr lang="ru-RU" sz="4000" dirty="0" smtClean="0">
                <a:latin typeface="+mn-lt"/>
              </a:rPr>
              <a:t/>
            </a:r>
            <a:br>
              <a:rPr lang="ru-RU" sz="4000" dirty="0" smtClean="0">
                <a:latin typeface="+mn-lt"/>
              </a:rPr>
            </a:br>
            <a:r>
              <a:rPr lang="ru-RU" sz="4000" dirty="0" smtClean="0">
                <a:solidFill>
                  <a:srgbClr val="FF0000"/>
                </a:solidFill>
                <a:latin typeface="+mn-lt"/>
              </a:rPr>
              <a:t>Сообщение:  </a:t>
            </a:r>
            <a:r>
              <a:rPr lang="ru-RU" sz="4000" dirty="0" smtClean="0">
                <a:solidFill>
                  <a:schemeClr val="tx1"/>
                </a:solidFill>
                <a:latin typeface="+mn-lt"/>
              </a:rPr>
              <a:t>«Правила поведения человека во время грозы»</a:t>
            </a:r>
            <a:r>
              <a:rPr lang="ru-RU" sz="1800" dirty="0" smtClean="0"/>
              <a:t/>
            </a:r>
            <a:br>
              <a:rPr lang="ru-RU" sz="1800" dirty="0" smtClean="0"/>
            </a:br>
            <a:r>
              <a:rPr lang="ru-RU" sz="1800" dirty="0">
                <a:effectLst/>
              </a:rPr>
              <a:t/>
            </a:r>
            <a:br>
              <a:rPr lang="ru-RU" sz="1800" dirty="0">
                <a:effectLst/>
              </a:rPr>
            </a:br>
            <a:r>
              <a:rPr lang="ru-RU" sz="1800" dirty="0" smtClean="0"/>
              <a:t/>
            </a:r>
            <a:br>
              <a:rPr lang="ru-RU" sz="1800" dirty="0" smtClean="0"/>
            </a:br>
            <a:r>
              <a:rPr lang="ru-RU" sz="1800" dirty="0"/>
              <a:t> </a:t>
            </a:r>
            <a:r>
              <a:rPr lang="ru-RU" sz="1800" dirty="0" smtClean="0"/>
              <a:t>    </a:t>
            </a:r>
            <a:br>
              <a:rPr lang="ru-RU" sz="1800" dirty="0" smtClean="0"/>
            </a:br>
            <a:r>
              <a:rPr lang="ru-RU" sz="1800" dirty="0" smtClean="0"/>
              <a:t> </a:t>
            </a:r>
            <a:endParaRPr lang="ru-RU"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336704"/>
          </a:xfrm>
        </p:spPr>
        <p:txBody>
          <a:bodyPr>
            <a:noAutofit/>
          </a:bodyPr>
          <a:lstStyle/>
          <a:p>
            <a:pPr algn="l"/>
            <a:r>
              <a:rPr lang="ru-RU" sz="2800" dirty="0" smtClean="0">
                <a:solidFill>
                  <a:srgbClr val="FF0000"/>
                </a:solidFill>
                <a:effectLst/>
                <a:latin typeface="+mn-lt"/>
              </a:rPr>
              <a:t>Правила поведения человека во время грозы.</a:t>
            </a:r>
            <a:r>
              <a:rPr lang="ru-RU" sz="2400" dirty="0">
                <a:effectLst/>
                <a:latin typeface="+mn-lt"/>
              </a:rPr>
              <a:t/>
            </a:r>
            <a:br>
              <a:rPr lang="ru-RU" sz="2400" dirty="0">
                <a:effectLst/>
                <a:latin typeface="+mn-lt"/>
              </a:rPr>
            </a:br>
            <a:r>
              <a:rPr lang="ru-RU" sz="2400" dirty="0" smtClean="0">
                <a:solidFill>
                  <a:schemeClr val="tx1"/>
                </a:solidFill>
                <a:effectLst/>
                <a:latin typeface="+mn-lt"/>
              </a:rPr>
              <a:t>-Находясь </a:t>
            </a:r>
            <a:r>
              <a:rPr lang="ru-RU" sz="2400" dirty="0">
                <a:solidFill>
                  <a:schemeClr val="tx1"/>
                </a:solidFill>
                <a:effectLst/>
                <a:latin typeface="+mn-lt"/>
              </a:rPr>
              <a:t>на улице, в парковой зоне или в лесу нельзя прятаться под высокорослыми деревьями, лучше удалиться от них метров на 30-40. </a:t>
            </a:r>
            <a:br>
              <a:rPr lang="ru-RU" sz="2400" dirty="0">
                <a:solidFill>
                  <a:schemeClr val="tx1"/>
                </a:solidFill>
                <a:effectLst/>
                <a:latin typeface="+mn-lt"/>
              </a:rPr>
            </a:br>
            <a:r>
              <a:rPr lang="ru-RU" sz="2400" dirty="0">
                <a:solidFill>
                  <a:schemeClr val="tx1"/>
                </a:solidFill>
                <a:effectLst/>
                <a:latin typeface="+mn-lt"/>
              </a:rPr>
              <a:t> </a:t>
            </a:r>
            <a:r>
              <a:rPr lang="ru-RU" sz="2400" dirty="0" smtClean="0">
                <a:solidFill>
                  <a:schemeClr val="tx1"/>
                </a:solidFill>
                <a:effectLst/>
                <a:latin typeface="+mn-lt"/>
              </a:rPr>
              <a:t>-Особенно</a:t>
            </a:r>
            <a:r>
              <a:rPr lang="ru-RU" sz="2400" dirty="0">
                <a:solidFill>
                  <a:schemeClr val="tx1"/>
                </a:solidFill>
                <a:effectLst/>
                <a:latin typeface="+mn-lt"/>
              </a:rPr>
              <a:t>, как говорят в народе, «притягивают молнию» тополя, дубы, сосны и ели. </a:t>
            </a:r>
            <a:br>
              <a:rPr lang="ru-RU" sz="2400" dirty="0">
                <a:solidFill>
                  <a:schemeClr val="tx1"/>
                </a:solidFill>
                <a:effectLst/>
                <a:latin typeface="+mn-lt"/>
              </a:rPr>
            </a:br>
            <a:r>
              <a:rPr lang="ru-RU" sz="2400" dirty="0" smtClean="0">
                <a:solidFill>
                  <a:schemeClr val="tx1"/>
                </a:solidFill>
                <a:effectLst/>
                <a:latin typeface="+mn-lt"/>
              </a:rPr>
              <a:t>-Берёзы</a:t>
            </a:r>
            <a:r>
              <a:rPr lang="ru-RU" sz="2400" dirty="0">
                <a:solidFill>
                  <a:schemeClr val="tx1"/>
                </a:solidFill>
                <a:effectLst/>
                <a:latin typeface="+mn-lt"/>
              </a:rPr>
              <a:t>, клёны, орешник практически не подвергаются ударам молнии. </a:t>
            </a:r>
            <a:r>
              <a:rPr lang="ru-RU" sz="2400" dirty="0">
                <a:effectLst/>
                <a:latin typeface="+mn-lt"/>
              </a:rPr>
              <a:t/>
            </a:r>
            <a:br>
              <a:rPr lang="ru-RU" sz="2400" dirty="0">
                <a:effectLst/>
                <a:latin typeface="+mn-lt"/>
              </a:rPr>
            </a:br>
            <a:r>
              <a:rPr lang="ru-RU" sz="2400" dirty="0" smtClean="0">
                <a:effectLst/>
                <a:latin typeface="+mn-lt"/>
              </a:rPr>
              <a:t/>
            </a:r>
            <a:br>
              <a:rPr lang="ru-RU" sz="2400" dirty="0" smtClean="0">
                <a:effectLst/>
                <a:latin typeface="+mn-lt"/>
              </a:rPr>
            </a:br>
            <a:r>
              <a:rPr lang="ru-RU" sz="2400" dirty="0" smtClean="0">
                <a:solidFill>
                  <a:schemeClr val="tx1"/>
                </a:solidFill>
                <a:effectLst/>
                <a:latin typeface="+mn-lt"/>
              </a:rPr>
              <a:t>-Опасность </a:t>
            </a:r>
            <a:r>
              <a:rPr lang="ru-RU" sz="2400" dirty="0">
                <a:solidFill>
                  <a:schemeClr val="tx1"/>
                </a:solidFill>
                <a:effectLst/>
                <a:latin typeface="+mn-lt"/>
              </a:rPr>
              <a:t>возрастает, если поблизости уже есть деревья, ранее пораженные молнией.</a:t>
            </a:r>
            <a:br>
              <a:rPr lang="ru-RU" sz="2400" dirty="0">
                <a:solidFill>
                  <a:schemeClr val="tx1"/>
                </a:solidFill>
                <a:effectLst/>
                <a:latin typeface="+mn-lt"/>
              </a:rPr>
            </a:br>
            <a:r>
              <a:rPr lang="ru-RU" sz="2400" dirty="0">
                <a:solidFill>
                  <a:schemeClr val="tx1"/>
                </a:solidFill>
                <a:effectLst/>
                <a:latin typeface="+mn-lt"/>
              </a:rPr>
              <a:t> </a:t>
            </a:r>
            <a:r>
              <a:rPr lang="ru-RU" sz="2400" dirty="0" smtClean="0">
                <a:solidFill>
                  <a:schemeClr val="tx1"/>
                </a:solidFill>
                <a:effectLst/>
                <a:latin typeface="+mn-lt"/>
              </a:rPr>
              <a:t>-В </a:t>
            </a:r>
            <a:r>
              <a:rPr lang="ru-RU" sz="2400" dirty="0">
                <a:solidFill>
                  <a:schemeClr val="tx1"/>
                </a:solidFill>
                <a:effectLst/>
                <a:latin typeface="+mn-lt"/>
              </a:rPr>
              <a:t>городе постарайтесь как можно скорее укрыться в магазине или жилом доме, они имеют надежную молнии защиту.</a:t>
            </a:r>
            <a:br>
              <a:rPr lang="ru-RU" sz="2400" dirty="0">
                <a:solidFill>
                  <a:schemeClr val="tx1"/>
                </a:solidFill>
                <a:effectLst/>
                <a:latin typeface="+mn-lt"/>
              </a:rPr>
            </a:br>
            <a:r>
              <a:rPr lang="ru-RU" sz="2400" dirty="0">
                <a:solidFill>
                  <a:schemeClr val="tx1"/>
                </a:solidFill>
                <a:effectLst/>
                <a:latin typeface="+mn-lt"/>
              </a:rPr>
              <a:t> </a:t>
            </a:r>
            <a:r>
              <a:rPr lang="ru-RU" sz="2400" dirty="0" smtClean="0">
                <a:solidFill>
                  <a:schemeClr val="tx1"/>
                </a:solidFill>
                <a:effectLst/>
                <a:latin typeface="+mn-lt"/>
              </a:rPr>
              <a:t>-Если </a:t>
            </a:r>
            <a:r>
              <a:rPr lang="ru-RU" sz="2400" dirty="0">
                <a:solidFill>
                  <a:schemeClr val="tx1"/>
                </a:solidFill>
                <a:effectLst/>
                <a:latin typeface="+mn-lt"/>
              </a:rPr>
              <a:t>таких вариантов нет, нужно переждать грозу, присев на корточки под невысокими насаждениями.</a:t>
            </a:r>
            <a:r>
              <a:rPr lang="ru-RU" sz="1600" dirty="0">
                <a:effectLst/>
                <a:latin typeface="+mn-lt"/>
              </a:rPr>
              <a:t/>
            </a:r>
            <a:br>
              <a:rPr lang="ru-RU" sz="1600" dirty="0">
                <a:effectLst/>
                <a:latin typeface="+mn-lt"/>
              </a:rPr>
            </a:br>
            <a:r>
              <a:rPr lang="ru-RU" sz="1600" dirty="0">
                <a:effectLst/>
                <a:latin typeface="+mn-lt"/>
              </a:rPr>
              <a:t/>
            </a:r>
            <a:br>
              <a:rPr lang="ru-RU" sz="1600" dirty="0">
                <a:effectLst/>
                <a:latin typeface="+mn-lt"/>
              </a:rPr>
            </a:br>
            <a:endParaRPr lang="ru-RU" sz="1600" dirty="0">
              <a:latin typeface="+mn-lt"/>
            </a:endParaRPr>
          </a:p>
        </p:txBody>
      </p:sp>
    </p:spTree>
    <p:extLst>
      <p:ext uri="{BB962C8B-B14F-4D97-AF65-F5344CB8AC3E}">
        <p14:creationId xmlns:p14="http://schemas.microsoft.com/office/powerpoint/2010/main" val="2976060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111552"/>
          </a:xfrm>
        </p:spPr>
        <p:txBody>
          <a:bodyPr>
            <a:normAutofit fontScale="90000"/>
          </a:bodyPr>
          <a:lstStyle/>
          <a:p>
            <a:pPr algn="l"/>
            <a:r>
              <a:rPr lang="ru-RU" sz="2000" dirty="0" smtClean="0">
                <a:effectLst/>
                <a:latin typeface="+mn-lt"/>
              </a:rPr>
              <a:t/>
            </a:r>
            <a:br>
              <a:rPr lang="ru-RU" sz="2000" dirty="0" smtClean="0">
                <a:effectLst/>
                <a:latin typeface="+mn-lt"/>
              </a:rPr>
            </a:br>
            <a:r>
              <a:rPr lang="ru-RU" sz="2000" dirty="0">
                <a:effectLst/>
                <a:latin typeface="+mn-lt"/>
              </a:rPr>
              <a:t/>
            </a:r>
            <a:br>
              <a:rPr lang="ru-RU" sz="2000" dirty="0">
                <a:effectLst/>
                <a:latin typeface="+mn-lt"/>
              </a:rPr>
            </a:br>
            <a:r>
              <a:rPr lang="ru-RU" sz="2700" dirty="0" smtClean="0">
                <a:solidFill>
                  <a:srgbClr val="FF0000"/>
                </a:solidFill>
                <a:effectLst/>
                <a:latin typeface="+mn-lt"/>
              </a:rPr>
              <a:t>-</a:t>
            </a:r>
            <a:r>
              <a:rPr lang="ru-RU" sz="2700" dirty="0">
                <a:solidFill>
                  <a:srgbClr val="FF0000"/>
                </a:solidFill>
                <a:effectLst/>
                <a:latin typeface="+mn-lt"/>
              </a:rPr>
              <a:t>Сотовый телефон </a:t>
            </a:r>
            <a:r>
              <a:rPr lang="ru-RU" sz="2700" dirty="0">
                <a:solidFill>
                  <a:srgbClr val="7030A0"/>
                </a:solidFill>
                <a:effectLst/>
                <a:latin typeface="+mn-lt"/>
              </a:rPr>
              <a:t>при нахождении на улице лучше отключить.</a:t>
            </a:r>
            <a:br>
              <a:rPr lang="ru-RU" sz="2700" dirty="0">
                <a:solidFill>
                  <a:srgbClr val="7030A0"/>
                </a:solidFill>
                <a:effectLst/>
                <a:latin typeface="+mn-lt"/>
              </a:rPr>
            </a:br>
            <a:r>
              <a:rPr lang="ru-RU" sz="2700" dirty="0">
                <a:solidFill>
                  <a:srgbClr val="7030A0"/>
                </a:solidFill>
                <a:effectLst/>
                <a:latin typeface="+mn-lt"/>
              </a:rPr>
              <a:t>-</a:t>
            </a:r>
            <a:r>
              <a:rPr lang="ru-RU" sz="2700" dirty="0">
                <a:solidFill>
                  <a:srgbClr val="FF0000"/>
                </a:solidFill>
                <a:effectLst/>
                <a:latin typeface="+mn-lt"/>
              </a:rPr>
              <a:t>А вот автомобиль </a:t>
            </a:r>
            <a:r>
              <a:rPr lang="ru-RU" sz="2700" dirty="0">
                <a:solidFill>
                  <a:schemeClr val="tx1"/>
                </a:solidFill>
                <a:effectLst/>
                <a:latin typeface="+mn-lt"/>
              </a:rPr>
              <a:t>является безопасным убежищем и во время грозы лучше его не покидать. Нужно закрыть окна и опустить автомобильную антенну, прекратить движение и переждать непогоду на обочине или на автостоянке, расположившись подальше от высоких деревьев. </a:t>
            </a:r>
            <a:r>
              <a:rPr lang="ru-RU" sz="3100" dirty="0">
                <a:solidFill>
                  <a:schemeClr val="tx1"/>
                </a:solidFill>
                <a:effectLst/>
                <a:latin typeface="+mn-lt"/>
              </a:rPr>
              <a:t/>
            </a:r>
            <a:br>
              <a:rPr lang="ru-RU" sz="3100" dirty="0">
                <a:solidFill>
                  <a:schemeClr val="tx1"/>
                </a:solidFill>
                <a:effectLst/>
                <a:latin typeface="+mn-lt"/>
              </a:rPr>
            </a:br>
            <a:r>
              <a:rPr lang="ru-RU" sz="3100" dirty="0" smtClean="0">
                <a:solidFill>
                  <a:srgbClr val="FF0000"/>
                </a:solidFill>
                <a:effectLst/>
                <a:latin typeface="+mn-lt"/>
              </a:rPr>
              <a:t>-</a:t>
            </a:r>
            <a:r>
              <a:rPr lang="ru-RU" sz="3100" dirty="0">
                <a:solidFill>
                  <a:srgbClr val="FF0000"/>
                </a:solidFill>
                <a:effectLst/>
                <a:latin typeface="+mn-lt"/>
              </a:rPr>
              <a:t>Велосипед и мотоцикл</a:t>
            </a:r>
            <a:r>
              <a:rPr lang="ru-RU" sz="3100" dirty="0">
                <a:solidFill>
                  <a:schemeClr val="tx1"/>
                </a:solidFill>
                <a:effectLst/>
                <a:latin typeface="+mn-lt"/>
              </a:rPr>
              <a:t>, наоборот, являются в это время потенциально опасными. Их нужно оставить подальше, уложив на землю и удалившись от них на время грозы на расстояние не меньше 30 метров</a:t>
            </a:r>
            <a:r>
              <a:rPr lang="ru-RU" sz="3100" dirty="0" smtClean="0">
                <a:solidFill>
                  <a:schemeClr val="tx1"/>
                </a:solidFill>
                <a:effectLst/>
                <a:latin typeface="+mn-lt"/>
              </a:rPr>
              <a:t>.</a:t>
            </a:r>
            <a:br>
              <a:rPr lang="ru-RU" sz="3100" dirty="0" smtClean="0">
                <a:solidFill>
                  <a:schemeClr val="tx1"/>
                </a:solidFill>
                <a:effectLst/>
                <a:latin typeface="+mn-lt"/>
              </a:rPr>
            </a:br>
            <a:r>
              <a:rPr lang="ru-RU" sz="3100" dirty="0" smtClean="0">
                <a:solidFill>
                  <a:schemeClr val="tx1"/>
                </a:solidFill>
                <a:effectLst/>
                <a:latin typeface="+mn-lt"/>
              </a:rPr>
              <a:t>-</a:t>
            </a:r>
            <a:r>
              <a:rPr lang="ru-RU" sz="3100" dirty="0">
                <a:solidFill>
                  <a:schemeClr val="tx1"/>
                </a:solidFill>
                <a:effectLst/>
                <a:latin typeface="+mn-lt"/>
              </a:rPr>
              <a:t>Ещё более опасно находиться в тракторе в открытом поле!</a:t>
            </a:r>
            <a:endParaRPr lang="ru-RU" sz="3100" dirty="0">
              <a:solidFill>
                <a:schemeClr val="tx1"/>
              </a:solidFill>
              <a:latin typeface="+mn-lt"/>
            </a:endParaRPr>
          </a:p>
        </p:txBody>
      </p:sp>
    </p:spTree>
    <p:extLst>
      <p:ext uri="{BB962C8B-B14F-4D97-AF65-F5344CB8AC3E}">
        <p14:creationId xmlns:p14="http://schemas.microsoft.com/office/powerpoint/2010/main" val="295444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764704"/>
            <a:ext cx="8840313" cy="5509200"/>
          </a:xfrm>
          <a:prstGeom prst="rect">
            <a:avLst/>
          </a:prstGeom>
        </p:spPr>
        <p:txBody>
          <a:bodyPr wrap="square">
            <a:spAutoFit/>
          </a:bodyPr>
          <a:lstStyle/>
          <a:p>
            <a:r>
              <a:rPr lang="ru-RU" sz="3200" dirty="0"/>
              <a:t>-Любителям купаться и рыбачить рекомендуется с приближением грозы не только немедленно прекратить эти занятия, но и отойти подальше от водоёма. Не вздумайте искать укрытие в пойменных кустах! Если вокруг чистое поле, нужно как можно скорее (но не бегом, если гроза уже началась) добраться до ближайшего леса (но не кучки деревьев на открытой местности) или до деревни. При этом стараться обходить стороной, метрах в двухстах, отдельно стоящие деревья и прочие высокие предметы.</a:t>
            </a:r>
          </a:p>
        </p:txBody>
      </p:sp>
    </p:spTree>
    <p:extLst>
      <p:ext uri="{BB962C8B-B14F-4D97-AF65-F5344CB8AC3E}">
        <p14:creationId xmlns:p14="http://schemas.microsoft.com/office/powerpoint/2010/main" val="3739274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5256584"/>
          </a:xfrm>
        </p:spPr>
        <p:txBody>
          <a:bodyPr>
            <a:normAutofit fontScale="90000"/>
          </a:bodyPr>
          <a:lstStyle/>
          <a:p>
            <a:pPr algn="l"/>
            <a:r>
              <a:rPr lang="ru-RU" sz="3600" dirty="0" smtClean="0">
                <a:latin typeface="+mn-lt"/>
              </a:rPr>
              <a:t>  2 ЭТАП</a:t>
            </a:r>
            <a:r>
              <a:rPr lang="ru-RU" sz="3600" dirty="0">
                <a:solidFill>
                  <a:srgbClr val="FF0000"/>
                </a:solidFill>
                <a:latin typeface="+mn-lt"/>
              </a:rPr>
              <a:t> </a:t>
            </a:r>
            <a:r>
              <a:rPr lang="ru-RU" sz="3600" dirty="0" smtClean="0">
                <a:solidFill>
                  <a:srgbClr val="FF0000"/>
                </a:solidFill>
                <a:latin typeface="+mn-lt"/>
              </a:rPr>
              <a:t>         Электрический </a:t>
            </a:r>
            <a:r>
              <a:rPr lang="ru-RU" sz="3600" dirty="0">
                <a:solidFill>
                  <a:srgbClr val="FF0000"/>
                </a:solidFill>
                <a:latin typeface="+mn-lt"/>
              </a:rPr>
              <a:t>ток.</a:t>
            </a:r>
            <a:r>
              <a:rPr lang="ru-RU" sz="3600" dirty="0" smtClean="0">
                <a:latin typeface="+mn-lt"/>
              </a:rPr>
              <a:t/>
            </a:r>
            <a:br>
              <a:rPr lang="ru-RU" sz="3600" dirty="0" smtClean="0">
                <a:latin typeface="+mn-lt"/>
              </a:rPr>
            </a:br>
            <a:r>
              <a:rPr lang="ru-RU" sz="3600" dirty="0" smtClean="0">
                <a:latin typeface="+mn-lt"/>
              </a:rPr>
              <a:t>     </a:t>
            </a:r>
            <a:r>
              <a:rPr lang="ru-RU" sz="3600" dirty="0">
                <a:latin typeface="+mn-lt"/>
              </a:rPr>
              <a:t/>
            </a:r>
            <a:br>
              <a:rPr lang="ru-RU" sz="3600" dirty="0">
                <a:latin typeface="+mn-lt"/>
              </a:rPr>
            </a:br>
            <a:r>
              <a:rPr lang="ru-RU" sz="3600" dirty="0" smtClean="0">
                <a:solidFill>
                  <a:srgbClr val="7030A0"/>
                </a:solidFill>
                <a:latin typeface="+mn-lt"/>
              </a:rPr>
              <a:t>Блиц – опрос:</a:t>
            </a:r>
            <a:r>
              <a:rPr lang="ru-RU" sz="3600" dirty="0">
                <a:solidFill>
                  <a:srgbClr val="FF0000"/>
                </a:solidFill>
                <a:latin typeface="+mn-lt"/>
              </a:rPr>
              <a:t> </a:t>
            </a:r>
            <a:r>
              <a:rPr lang="ru-RU" sz="3600" dirty="0">
                <a:solidFill>
                  <a:srgbClr val="7030A0"/>
                </a:solidFill>
                <a:latin typeface="+mn-lt"/>
              </a:rPr>
              <a:t>Электрический ток.</a:t>
            </a:r>
            <a:r>
              <a:rPr lang="ru-RU" sz="3600" dirty="0" smtClean="0">
                <a:latin typeface="+mn-lt"/>
              </a:rPr>
              <a:t/>
            </a:r>
            <a:br>
              <a:rPr lang="ru-RU" sz="3600" dirty="0" smtClean="0">
                <a:latin typeface="+mn-lt"/>
              </a:rPr>
            </a:br>
            <a:r>
              <a:rPr lang="ru-RU" sz="3600" dirty="0" smtClean="0">
                <a:solidFill>
                  <a:srgbClr val="002060"/>
                </a:solidFill>
                <a:latin typeface="+mn-lt"/>
              </a:rPr>
              <a:t>Презентация: </a:t>
            </a:r>
            <a:br>
              <a:rPr lang="ru-RU" sz="3600" dirty="0" smtClean="0">
                <a:solidFill>
                  <a:srgbClr val="002060"/>
                </a:solidFill>
                <a:latin typeface="+mn-lt"/>
              </a:rPr>
            </a:br>
            <a:r>
              <a:rPr lang="ru-RU" sz="3600" dirty="0" smtClean="0">
                <a:solidFill>
                  <a:schemeClr val="tx1"/>
                </a:solidFill>
                <a:latin typeface="+mn-lt"/>
              </a:rPr>
              <a:t>«Электрический ток на службе человека»  </a:t>
            </a:r>
            <a:br>
              <a:rPr lang="ru-RU" sz="3600" dirty="0" smtClean="0">
                <a:solidFill>
                  <a:schemeClr val="tx1"/>
                </a:solidFill>
                <a:latin typeface="+mn-lt"/>
              </a:rPr>
            </a:br>
            <a:r>
              <a:rPr lang="ru-RU" sz="3600" dirty="0">
                <a:solidFill>
                  <a:schemeClr val="tx1"/>
                </a:solidFill>
                <a:latin typeface="+mn-lt"/>
              </a:rPr>
              <a:t> </a:t>
            </a:r>
            <a:r>
              <a:rPr lang="ru-RU" sz="3600" dirty="0" smtClean="0">
                <a:solidFill>
                  <a:schemeClr val="tx1"/>
                </a:solidFill>
                <a:latin typeface="+mn-lt"/>
              </a:rPr>
              <a:t>       </a:t>
            </a:r>
            <a:r>
              <a:rPr lang="ru-RU" sz="3600" dirty="0" smtClean="0">
                <a:solidFill>
                  <a:srgbClr val="002060"/>
                </a:solidFill>
                <a:latin typeface="+mn-lt"/>
              </a:rPr>
              <a:t>(действия электрического тока)</a:t>
            </a:r>
            <a:r>
              <a:rPr lang="ru-RU" sz="3600" dirty="0" smtClean="0">
                <a:latin typeface="+mn-lt"/>
              </a:rPr>
              <a:t/>
            </a:r>
            <a:br>
              <a:rPr lang="ru-RU" sz="3600" dirty="0" smtClean="0">
                <a:latin typeface="+mn-lt"/>
              </a:rPr>
            </a:br>
            <a:r>
              <a:rPr lang="ru-RU" sz="3600" dirty="0">
                <a:latin typeface="+mn-lt"/>
              </a:rPr>
              <a:t/>
            </a:r>
            <a:br>
              <a:rPr lang="ru-RU" sz="3600" dirty="0">
                <a:latin typeface="+mn-lt"/>
              </a:rPr>
            </a:br>
            <a:r>
              <a:rPr lang="ru-RU" sz="4000" dirty="0" smtClean="0">
                <a:solidFill>
                  <a:srgbClr val="002060"/>
                </a:solidFill>
                <a:latin typeface="+mn-lt"/>
              </a:rPr>
              <a:t>Сообщение: </a:t>
            </a:r>
            <a:r>
              <a:rPr lang="ru-RU" sz="3600" dirty="0" smtClean="0">
                <a:solidFill>
                  <a:srgbClr val="002060"/>
                </a:solidFill>
                <a:latin typeface="+mn-lt"/>
              </a:rPr>
              <a:t/>
            </a:r>
            <a:br>
              <a:rPr lang="ru-RU" sz="3600" dirty="0" smtClean="0">
                <a:solidFill>
                  <a:srgbClr val="002060"/>
                </a:solidFill>
                <a:latin typeface="+mn-lt"/>
              </a:rPr>
            </a:br>
            <a:r>
              <a:rPr lang="ru-RU" sz="3600" dirty="0" smtClean="0">
                <a:solidFill>
                  <a:schemeClr val="tx1"/>
                </a:solidFill>
                <a:latin typeface="+mn-lt"/>
              </a:rPr>
              <a:t>«Электробезопасность. Ты должен знать!!!»  </a:t>
            </a:r>
            <a:br>
              <a:rPr lang="ru-RU" sz="3600" dirty="0" smtClean="0">
                <a:solidFill>
                  <a:schemeClr val="tx1"/>
                </a:solidFill>
                <a:latin typeface="+mn-lt"/>
              </a:rPr>
            </a:br>
            <a:r>
              <a:rPr lang="ru-RU" sz="3600" dirty="0" smtClean="0">
                <a:solidFill>
                  <a:srgbClr val="FF0000"/>
                </a:solidFill>
                <a:latin typeface="+mn-lt"/>
              </a:rPr>
              <a:t>(техника безопасности при обращении с электроприборами) </a:t>
            </a:r>
            <a:r>
              <a:rPr lang="ru-RU" sz="2800" dirty="0" smtClean="0">
                <a:latin typeface="+mn-lt"/>
              </a:rPr>
              <a:t/>
            </a:r>
            <a:br>
              <a:rPr lang="ru-RU" sz="2800" dirty="0" smtClean="0">
                <a:latin typeface="+mn-lt"/>
              </a:rPr>
            </a:br>
            <a:endParaRPr lang="ru-RU" sz="2800" dirty="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2149</TotalTime>
  <Words>616</Words>
  <Application>Microsoft Office PowerPoint</Application>
  <PresentationFormat>Экран (4:3)</PresentationFormat>
  <Paragraphs>81</Paragraphs>
  <Slides>21</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Апекс</vt:lpstr>
      <vt:lpstr>Урок: «Электрические явления»</vt:lpstr>
      <vt:lpstr>Презентация PowerPoint</vt:lpstr>
      <vt:lpstr>Презентация PowerPoint</vt:lpstr>
      <vt:lpstr>1 ЭТАП     Электризация тел</vt:lpstr>
      <vt:lpstr>Одно из грозных явлений природы – ГРОЗА.(чем она сопровождается?)  Сообщение:  «Правила поведения человека во время грозы»          </vt:lpstr>
      <vt:lpstr>Правила поведения человека во время грозы. -Находясь на улице, в парковой зоне или в лесу нельзя прятаться под высокорослыми деревьями, лучше удалиться от них метров на 30-40.   -Особенно, как говорят в народе, «притягивают молнию» тополя, дубы, сосны и ели.  -Берёзы, клёны, орешник практически не подвергаются ударам молнии.   -Опасность возрастает, если поблизости уже есть деревья, ранее пораженные молнией.  -В городе постарайтесь как можно скорее укрыться в магазине или жилом доме, они имеют надежную молнии защиту.  -Если таких вариантов нет, нужно переждать грозу, присев на корточки под невысокими насаждениями.  </vt:lpstr>
      <vt:lpstr>  -Сотовый телефон при нахождении на улице лучше отключить. -А вот автомобиль является безопасным убежищем и во время грозы лучше его не покидать. Нужно закрыть окна и опустить автомобильную антенну, прекратить движение и переждать непогоду на обочине или на автостоянке, расположившись подальше от высоких деревьев.  -Велосипед и мотоцикл, наоборот, являются в это время потенциально опасными. Их нужно оставить подальше, уложив на землю и удалившись от них на время грозы на расстояние не меньше 30 метров. -Ещё более опасно находиться в тракторе в открытом поле!</vt:lpstr>
      <vt:lpstr>Презентация PowerPoint</vt:lpstr>
      <vt:lpstr>  2 ЭТАП          Электрический ток.       Блиц – опрос: Электрический ток. Презентация:  «Электрический ток на службе человека»           (действия электрического тока)  Сообщение:  «Электробезопасность. Ты должен знать!!!»   (техника безопасности при обращении с электроприборами)  </vt:lpstr>
      <vt:lpstr>   Ученик во время работы должен:        -быть внимательным, дисциплинированным, осторожным, точно выполнять указания учителя;  -перед включением тока пригласить учителя;  -не допускать «зашкаливания» приборов;  -включать установку лишь для измерений, наблюдений, а после этого отключить её; -для включения и выключения тока в цепи использовать только выключатели.    </vt:lpstr>
      <vt:lpstr>Более уязвимые участки тела, страдающие от действия электрического тока:                                                    -боковые поверхности шеи, виски;  -тыльная сторона ладони, поверхность ладони между большим и указательным пальцами;  -рука на участке выше кисти, плечо, спина, передняя часть ноги.</vt:lpstr>
      <vt:lpstr>3 этап.  Защита мини-проекта исследовательского характера. Проблемный вопрос       -  какие факторы влияют на значение силы тока в цепи? Возможные предположения учащихся… Цели исследования:   - выяснить от каких факторов будет зависеть величина силы тока в цепи? - выяснить от каких факторов не будет зависеть величина силы тока в цепи? (оборудование – источник тока, соединительные провода, реостат, проводники из разного металла, амперметр, выключатель). </vt:lpstr>
      <vt:lpstr>Задание №1 - выяснить зависимость силы тока от длины проводника, изготовленного из одного материала, одинакового сечения. Задание №2  -выяснить зависимость силы тока от площади поперечного сечения проводника одинаковой длины, изготовленного из одного материала. Задание №3 - выяснить зависимость силы тока от проводника из разных металлов, одинаковой длины и сечения. Подведение итогов.</vt:lpstr>
      <vt:lpstr> 4 этап  «Помоги себе сам!!»  </vt:lpstr>
      <vt:lpstr>                                                    Ситуация №1. Вечер. Темно. Дома нет никого. Вы зашли на кухню и почувствовали сильный запах газа.                                                                      Ваши действия? Что нужно делать, чтобы не возникла данная ситуация? </vt:lpstr>
      <vt:lpstr>  ОПАСНОЕ ЭЛЕКТРИЧЕСТВО!!!! </vt:lpstr>
      <vt:lpstr>Домашнее задание:   Презентация: «Экологические проблемы при производстве и использовании электрической энергии»</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Пользователь Windows</cp:lastModifiedBy>
  <cp:revision>251</cp:revision>
  <dcterms:created xsi:type="dcterms:W3CDTF">2009-11-29T09:40:05Z</dcterms:created>
  <dcterms:modified xsi:type="dcterms:W3CDTF">2020-09-26T12:59:46Z</dcterms:modified>
</cp:coreProperties>
</file>